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notesMasterIdLst>
    <p:notesMasterId r:id="rId38"/>
  </p:notesMasterIdLst>
  <p:sldIdLst>
    <p:sldId id="256" r:id="rId2"/>
    <p:sldId id="362" r:id="rId3"/>
    <p:sldId id="295" r:id="rId4"/>
    <p:sldId id="277" r:id="rId5"/>
    <p:sldId id="329" r:id="rId6"/>
    <p:sldId id="373" r:id="rId7"/>
    <p:sldId id="374" r:id="rId8"/>
    <p:sldId id="375" r:id="rId9"/>
    <p:sldId id="376" r:id="rId10"/>
    <p:sldId id="377" r:id="rId11"/>
    <p:sldId id="338" r:id="rId12"/>
    <p:sldId id="378" r:id="rId13"/>
    <p:sldId id="379" r:id="rId14"/>
    <p:sldId id="380" r:id="rId15"/>
    <p:sldId id="381" r:id="rId16"/>
    <p:sldId id="382" r:id="rId17"/>
    <p:sldId id="383" r:id="rId18"/>
    <p:sldId id="384" r:id="rId19"/>
    <p:sldId id="385" r:id="rId20"/>
    <p:sldId id="386" r:id="rId21"/>
    <p:sldId id="344" r:id="rId22"/>
    <p:sldId id="387" r:id="rId23"/>
    <p:sldId id="388" r:id="rId24"/>
    <p:sldId id="389" r:id="rId25"/>
    <p:sldId id="390" r:id="rId26"/>
    <p:sldId id="391" r:id="rId27"/>
    <p:sldId id="392" r:id="rId28"/>
    <p:sldId id="349" r:id="rId29"/>
    <p:sldId id="393" r:id="rId30"/>
    <p:sldId id="394" r:id="rId31"/>
    <p:sldId id="370" r:id="rId32"/>
    <p:sldId id="371" r:id="rId33"/>
    <p:sldId id="372" r:id="rId34"/>
    <p:sldId id="352" r:id="rId35"/>
    <p:sldId id="361" r:id="rId36"/>
    <p:sldId id="269"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EEFA"/>
    <a:srgbClr val="992B4A"/>
    <a:srgbClr val="00969E"/>
    <a:srgbClr val="9CF2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3679" autoAdjust="0"/>
  </p:normalViewPr>
  <p:slideViewPr>
    <p:cSldViewPr snapToGrid="0">
      <p:cViewPr varScale="1">
        <p:scale>
          <a:sx n="77" d="100"/>
          <a:sy n="77" d="100"/>
        </p:scale>
        <p:origin x="902" y="67"/>
      </p:cViewPr>
      <p:guideLst>
        <p:guide orient="horz" pos="2183"/>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694E35-66F1-43B2-8EEA-6CDFE0D2ADE5}" type="datetimeFigureOut">
              <a:rPr lang="en-US" smtClean="0"/>
              <a:t>6/30/2025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6D9C39-9F36-4242-9E12-7A0DC9FCFD05}" type="slidenum">
              <a:rPr lang="en-US" smtClean="0"/>
              <a:t>‹#›</a:t>
            </a:fld>
            <a:endParaRPr lang="en-US"/>
          </a:p>
        </p:txBody>
      </p:sp>
    </p:spTree>
    <p:extLst>
      <p:ext uri="{BB962C8B-B14F-4D97-AF65-F5344CB8AC3E}">
        <p14:creationId xmlns:p14="http://schemas.microsoft.com/office/powerpoint/2010/main" val="2245810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5</a:t>
            </a:fld>
            <a:endParaRPr lang="en-US"/>
          </a:p>
        </p:txBody>
      </p:sp>
    </p:spTree>
    <p:extLst>
      <p:ext uri="{BB962C8B-B14F-4D97-AF65-F5344CB8AC3E}">
        <p14:creationId xmlns:p14="http://schemas.microsoft.com/office/powerpoint/2010/main" val="2110301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14</a:t>
            </a:fld>
            <a:endParaRPr lang="en-US"/>
          </a:p>
        </p:txBody>
      </p:sp>
    </p:spTree>
    <p:extLst>
      <p:ext uri="{BB962C8B-B14F-4D97-AF65-F5344CB8AC3E}">
        <p14:creationId xmlns:p14="http://schemas.microsoft.com/office/powerpoint/2010/main" val="2073878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15</a:t>
            </a:fld>
            <a:endParaRPr lang="en-US"/>
          </a:p>
        </p:txBody>
      </p:sp>
    </p:spTree>
    <p:extLst>
      <p:ext uri="{BB962C8B-B14F-4D97-AF65-F5344CB8AC3E}">
        <p14:creationId xmlns:p14="http://schemas.microsoft.com/office/powerpoint/2010/main" val="757162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16</a:t>
            </a:fld>
            <a:endParaRPr lang="en-US"/>
          </a:p>
        </p:txBody>
      </p:sp>
    </p:spTree>
    <p:extLst>
      <p:ext uri="{BB962C8B-B14F-4D97-AF65-F5344CB8AC3E}">
        <p14:creationId xmlns:p14="http://schemas.microsoft.com/office/powerpoint/2010/main" val="2043429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17</a:t>
            </a:fld>
            <a:endParaRPr lang="en-US"/>
          </a:p>
        </p:txBody>
      </p:sp>
    </p:spTree>
    <p:extLst>
      <p:ext uri="{BB962C8B-B14F-4D97-AF65-F5344CB8AC3E}">
        <p14:creationId xmlns:p14="http://schemas.microsoft.com/office/powerpoint/2010/main" val="2444256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18</a:t>
            </a:fld>
            <a:endParaRPr lang="en-US"/>
          </a:p>
        </p:txBody>
      </p:sp>
    </p:spTree>
    <p:extLst>
      <p:ext uri="{BB962C8B-B14F-4D97-AF65-F5344CB8AC3E}">
        <p14:creationId xmlns:p14="http://schemas.microsoft.com/office/powerpoint/2010/main" val="4085849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19</a:t>
            </a:fld>
            <a:endParaRPr lang="en-US"/>
          </a:p>
        </p:txBody>
      </p:sp>
    </p:spTree>
    <p:extLst>
      <p:ext uri="{BB962C8B-B14F-4D97-AF65-F5344CB8AC3E}">
        <p14:creationId xmlns:p14="http://schemas.microsoft.com/office/powerpoint/2010/main" val="3440728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20</a:t>
            </a:fld>
            <a:endParaRPr lang="en-US"/>
          </a:p>
        </p:txBody>
      </p:sp>
    </p:spTree>
    <p:extLst>
      <p:ext uri="{BB962C8B-B14F-4D97-AF65-F5344CB8AC3E}">
        <p14:creationId xmlns:p14="http://schemas.microsoft.com/office/powerpoint/2010/main" val="3305413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58B7D-1F14-9C76-9CC8-9BE95FE2AF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5584B3-1522-9358-1D53-7CCF6B57F9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151B93-54CC-9DEB-42FE-C86D89513C4D}"/>
              </a:ext>
            </a:extLst>
          </p:cNvPr>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r>
              <a:rPr lang="en-US" sz="1200" b="1" i="0"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r>
              <a:rPr lang="en-US" sz="1200" b="1" i="0"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r>
              <a:rPr lang="en-US" sz="1200" b="1" i="0"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r>
              <a:rPr lang="en-US" sz="1200" b="1" i="0"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a:extLst>
              <a:ext uri="{FF2B5EF4-FFF2-40B4-BE49-F238E27FC236}">
                <a16:creationId xmlns:a16="http://schemas.microsoft.com/office/drawing/2014/main" id="{412D1623-9EAB-C4F5-534C-3AE0B62E4203}"/>
              </a:ext>
            </a:extLst>
          </p:cNvPr>
          <p:cNvSpPr>
            <a:spLocks noGrp="1"/>
          </p:cNvSpPr>
          <p:nvPr>
            <p:ph type="sldNum" sz="quarter" idx="5"/>
          </p:nvPr>
        </p:nvSpPr>
        <p:spPr/>
        <p:txBody>
          <a:bodyPr/>
          <a:lstStyle/>
          <a:p>
            <a:fld id="{B66D9C39-9F36-4242-9E12-7A0DC9FCFD05}" type="slidenum">
              <a:rPr lang="en-US" smtClean="0"/>
              <a:t>21</a:t>
            </a:fld>
            <a:endParaRPr lang="en-US"/>
          </a:p>
        </p:txBody>
      </p:sp>
    </p:spTree>
    <p:extLst>
      <p:ext uri="{BB962C8B-B14F-4D97-AF65-F5344CB8AC3E}">
        <p14:creationId xmlns:p14="http://schemas.microsoft.com/office/powerpoint/2010/main" val="2089874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22</a:t>
            </a:fld>
            <a:endParaRPr lang="en-US"/>
          </a:p>
        </p:txBody>
      </p:sp>
    </p:spTree>
    <p:extLst>
      <p:ext uri="{BB962C8B-B14F-4D97-AF65-F5344CB8AC3E}">
        <p14:creationId xmlns:p14="http://schemas.microsoft.com/office/powerpoint/2010/main" val="1962080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23</a:t>
            </a:fld>
            <a:endParaRPr lang="en-US"/>
          </a:p>
        </p:txBody>
      </p:sp>
    </p:spTree>
    <p:extLst>
      <p:ext uri="{BB962C8B-B14F-4D97-AF65-F5344CB8AC3E}">
        <p14:creationId xmlns:p14="http://schemas.microsoft.com/office/powerpoint/2010/main" val="336603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6</a:t>
            </a:fld>
            <a:endParaRPr lang="en-US"/>
          </a:p>
        </p:txBody>
      </p:sp>
    </p:spTree>
    <p:extLst>
      <p:ext uri="{BB962C8B-B14F-4D97-AF65-F5344CB8AC3E}">
        <p14:creationId xmlns:p14="http://schemas.microsoft.com/office/powerpoint/2010/main" val="5863829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24</a:t>
            </a:fld>
            <a:endParaRPr lang="en-US"/>
          </a:p>
        </p:txBody>
      </p:sp>
    </p:spTree>
    <p:extLst>
      <p:ext uri="{BB962C8B-B14F-4D97-AF65-F5344CB8AC3E}">
        <p14:creationId xmlns:p14="http://schemas.microsoft.com/office/powerpoint/2010/main" val="1852418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25</a:t>
            </a:fld>
            <a:endParaRPr lang="en-US"/>
          </a:p>
        </p:txBody>
      </p:sp>
    </p:spTree>
    <p:extLst>
      <p:ext uri="{BB962C8B-B14F-4D97-AF65-F5344CB8AC3E}">
        <p14:creationId xmlns:p14="http://schemas.microsoft.com/office/powerpoint/2010/main" val="2249359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26</a:t>
            </a:fld>
            <a:endParaRPr lang="en-US"/>
          </a:p>
        </p:txBody>
      </p:sp>
    </p:spTree>
    <p:extLst>
      <p:ext uri="{BB962C8B-B14F-4D97-AF65-F5344CB8AC3E}">
        <p14:creationId xmlns:p14="http://schemas.microsoft.com/office/powerpoint/2010/main" val="2007454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27</a:t>
            </a:fld>
            <a:endParaRPr lang="en-US"/>
          </a:p>
        </p:txBody>
      </p:sp>
    </p:spTree>
    <p:extLst>
      <p:ext uri="{BB962C8B-B14F-4D97-AF65-F5344CB8AC3E}">
        <p14:creationId xmlns:p14="http://schemas.microsoft.com/office/powerpoint/2010/main" val="3982321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9CDB6-9BE3-AE58-346E-9E72B8F196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24A4C5-DFF2-2EBB-424D-BE47155B3E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3A38EB-AA2C-ACC5-815C-AB13F8CD2D7F}"/>
              </a:ext>
            </a:extLst>
          </p:cNvPr>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r>
              <a:rPr lang="en-US" sz="1200" b="1" i="0"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r>
              <a:rPr lang="en-US" sz="1200" b="1" i="0"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r>
              <a:rPr lang="en-US" sz="1200" b="1" i="0"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r>
              <a:rPr lang="en-US" sz="1200" b="1" i="0"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a:extLst>
              <a:ext uri="{FF2B5EF4-FFF2-40B4-BE49-F238E27FC236}">
                <a16:creationId xmlns:a16="http://schemas.microsoft.com/office/drawing/2014/main" id="{8EC1326C-7A08-3E7C-3ABE-AEE9024FEA5E}"/>
              </a:ext>
            </a:extLst>
          </p:cNvPr>
          <p:cNvSpPr>
            <a:spLocks noGrp="1"/>
          </p:cNvSpPr>
          <p:nvPr>
            <p:ph type="sldNum" sz="quarter" idx="5"/>
          </p:nvPr>
        </p:nvSpPr>
        <p:spPr/>
        <p:txBody>
          <a:bodyPr/>
          <a:lstStyle/>
          <a:p>
            <a:fld id="{B66D9C39-9F36-4242-9E12-7A0DC9FCFD05}" type="slidenum">
              <a:rPr lang="en-US" smtClean="0"/>
              <a:t>28</a:t>
            </a:fld>
            <a:endParaRPr lang="en-US"/>
          </a:p>
        </p:txBody>
      </p:sp>
    </p:spTree>
    <p:extLst>
      <p:ext uri="{BB962C8B-B14F-4D97-AF65-F5344CB8AC3E}">
        <p14:creationId xmlns:p14="http://schemas.microsoft.com/office/powerpoint/2010/main" val="3595480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29</a:t>
            </a:fld>
            <a:endParaRPr lang="en-US"/>
          </a:p>
        </p:txBody>
      </p:sp>
    </p:spTree>
    <p:extLst>
      <p:ext uri="{BB962C8B-B14F-4D97-AF65-F5344CB8AC3E}">
        <p14:creationId xmlns:p14="http://schemas.microsoft.com/office/powerpoint/2010/main" val="2243343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30</a:t>
            </a:fld>
            <a:endParaRPr lang="en-US"/>
          </a:p>
        </p:txBody>
      </p:sp>
    </p:spTree>
    <p:extLst>
      <p:ext uri="{BB962C8B-B14F-4D97-AF65-F5344CB8AC3E}">
        <p14:creationId xmlns:p14="http://schemas.microsoft.com/office/powerpoint/2010/main" val="29251731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D7543-1643-6287-9B92-CF09F089E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342C7-B552-587E-9684-AF37C17A34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3E9DA2-9644-C0FA-577F-ADD5729CEEE7}"/>
              </a:ext>
            </a:extLst>
          </p:cNvPr>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r>
              <a:rPr lang="en-US" sz="1200" b="1" i="0"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r>
              <a:rPr lang="en-US" sz="1200" b="1" i="0"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r>
              <a:rPr lang="en-US" sz="1200" b="1" i="0"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r>
              <a:rPr lang="en-US" sz="1200" b="1" i="0"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a:extLst>
              <a:ext uri="{FF2B5EF4-FFF2-40B4-BE49-F238E27FC236}">
                <a16:creationId xmlns:a16="http://schemas.microsoft.com/office/drawing/2014/main" id="{315F0A98-9D97-6D00-94A0-934638F7EDB9}"/>
              </a:ext>
            </a:extLst>
          </p:cNvPr>
          <p:cNvSpPr>
            <a:spLocks noGrp="1"/>
          </p:cNvSpPr>
          <p:nvPr>
            <p:ph type="sldNum" sz="quarter" idx="5"/>
          </p:nvPr>
        </p:nvSpPr>
        <p:spPr/>
        <p:txBody>
          <a:bodyPr/>
          <a:lstStyle/>
          <a:p>
            <a:fld id="{B66D9C39-9F36-4242-9E12-7A0DC9FCFD05}" type="slidenum">
              <a:rPr lang="en-US" smtClean="0"/>
              <a:t>31</a:t>
            </a:fld>
            <a:endParaRPr lang="en-US"/>
          </a:p>
        </p:txBody>
      </p:sp>
    </p:spTree>
    <p:extLst>
      <p:ext uri="{BB962C8B-B14F-4D97-AF65-F5344CB8AC3E}">
        <p14:creationId xmlns:p14="http://schemas.microsoft.com/office/powerpoint/2010/main" val="1753934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D7543-1643-6287-9B92-CF09F089E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342C7-B552-587E-9684-AF37C17A34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3E9DA2-9644-C0FA-577F-ADD5729CEEE7}"/>
              </a:ext>
            </a:extLst>
          </p:cNvPr>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r>
              <a:rPr lang="en-US" sz="1200" b="1" i="0"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r>
              <a:rPr lang="en-US" sz="1200" b="1" i="0"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r>
              <a:rPr lang="en-US" sz="1200" b="1" i="0"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r>
              <a:rPr lang="en-US" sz="1200" b="1" i="0"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a:extLst>
              <a:ext uri="{FF2B5EF4-FFF2-40B4-BE49-F238E27FC236}">
                <a16:creationId xmlns:a16="http://schemas.microsoft.com/office/drawing/2014/main" id="{315F0A98-9D97-6D00-94A0-934638F7EDB9}"/>
              </a:ext>
            </a:extLst>
          </p:cNvPr>
          <p:cNvSpPr>
            <a:spLocks noGrp="1"/>
          </p:cNvSpPr>
          <p:nvPr>
            <p:ph type="sldNum" sz="quarter" idx="5"/>
          </p:nvPr>
        </p:nvSpPr>
        <p:spPr/>
        <p:txBody>
          <a:bodyPr/>
          <a:lstStyle/>
          <a:p>
            <a:fld id="{B66D9C39-9F36-4242-9E12-7A0DC9FCFD05}" type="slidenum">
              <a:rPr lang="en-US" smtClean="0"/>
              <a:t>32</a:t>
            </a:fld>
            <a:endParaRPr lang="en-US"/>
          </a:p>
        </p:txBody>
      </p:sp>
    </p:spTree>
    <p:extLst>
      <p:ext uri="{BB962C8B-B14F-4D97-AF65-F5344CB8AC3E}">
        <p14:creationId xmlns:p14="http://schemas.microsoft.com/office/powerpoint/2010/main" val="2162086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D7543-1643-6287-9B92-CF09F089E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342C7-B552-587E-9684-AF37C17A34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3E9DA2-9644-C0FA-577F-ADD5729CEEE7}"/>
              </a:ext>
            </a:extLst>
          </p:cNvPr>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r>
              <a:rPr lang="en-US" sz="1200" b="1" i="0"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r>
              <a:rPr lang="en-US" sz="1200" b="1" i="0"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r>
              <a:rPr lang="en-US" sz="1200" b="1" i="0"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r>
              <a:rPr lang="en-US" sz="1200" b="1" i="0"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a:extLst>
              <a:ext uri="{FF2B5EF4-FFF2-40B4-BE49-F238E27FC236}">
                <a16:creationId xmlns:a16="http://schemas.microsoft.com/office/drawing/2014/main" id="{315F0A98-9D97-6D00-94A0-934638F7EDB9}"/>
              </a:ext>
            </a:extLst>
          </p:cNvPr>
          <p:cNvSpPr>
            <a:spLocks noGrp="1"/>
          </p:cNvSpPr>
          <p:nvPr>
            <p:ph type="sldNum" sz="quarter" idx="5"/>
          </p:nvPr>
        </p:nvSpPr>
        <p:spPr/>
        <p:txBody>
          <a:bodyPr/>
          <a:lstStyle/>
          <a:p>
            <a:fld id="{B66D9C39-9F36-4242-9E12-7A0DC9FCFD05}" type="slidenum">
              <a:rPr lang="en-US" smtClean="0"/>
              <a:t>33</a:t>
            </a:fld>
            <a:endParaRPr lang="en-US"/>
          </a:p>
        </p:txBody>
      </p:sp>
    </p:spTree>
    <p:extLst>
      <p:ext uri="{BB962C8B-B14F-4D97-AF65-F5344CB8AC3E}">
        <p14:creationId xmlns:p14="http://schemas.microsoft.com/office/powerpoint/2010/main" val="3971192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7</a:t>
            </a:fld>
            <a:endParaRPr lang="en-US"/>
          </a:p>
        </p:txBody>
      </p:sp>
    </p:spTree>
    <p:extLst>
      <p:ext uri="{BB962C8B-B14F-4D97-AF65-F5344CB8AC3E}">
        <p14:creationId xmlns:p14="http://schemas.microsoft.com/office/powerpoint/2010/main" val="3395926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A2B93-A0EA-7130-B4B1-E02A857242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AE3F2-29EB-E4D1-BAB5-4410BA4DE7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736DAD-D783-9E92-F9A7-61E662367A2A}"/>
              </a:ext>
            </a:extLst>
          </p:cNvPr>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r>
              <a:rPr lang="en-US" sz="1200" b="1" i="0"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r>
              <a:rPr lang="en-US" sz="1200" b="1" i="0"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r>
              <a:rPr lang="en-US" sz="1200" b="1" i="0"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r>
              <a:rPr lang="en-US" sz="1200" b="1" i="0"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a:extLst>
              <a:ext uri="{FF2B5EF4-FFF2-40B4-BE49-F238E27FC236}">
                <a16:creationId xmlns:a16="http://schemas.microsoft.com/office/drawing/2014/main" id="{9C7D3E9D-2870-AE4D-FCE5-0464238C7398}"/>
              </a:ext>
            </a:extLst>
          </p:cNvPr>
          <p:cNvSpPr>
            <a:spLocks noGrp="1"/>
          </p:cNvSpPr>
          <p:nvPr>
            <p:ph type="sldNum" sz="quarter" idx="5"/>
          </p:nvPr>
        </p:nvSpPr>
        <p:spPr/>
        <p:txBody>
          <a:bodyPr/>
          <a:lstStyle/>
          <a:p>
            <a:fld id="{B66D9C39-9F36-4242-9E12-7A0DC9FCFD05}" type="slidenum">
              <a:rPr lang="en-US" smtClean="0"/>
              <a:t>34</a:t>
            </a:fld>
            <a:endParaRPr lang="en-US"/>
          </a:p>
        </p:txBody>
      </p:sp>
    </p:spTree>
    <p:extLst>
      <p:ext uri="{BB962C8B-B14F-4D97-AF65-F5344CB8AC3E}">
        <p14:creationId xmlns:p14="http://schemas.microsoft.com/office/powerpoint/2010/main" val="24604150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92057-4636-A07B-BB0F-05ADB32EF2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F5C1F7-487A-CC03-3771-498C616DFA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38FD3E-C4F1-8F00-E3E2-83AC0F1B611D}"/>
              </a:ext>
            </a:extLst>
          </p:cNvPr>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r>
              <a:rPr lang="en-US" sz="1200" b="1" i="0"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r>
              <a:rPr lang="en-US" sz="1200" b="1" i="0"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r>
              <a:rPr lang="en-US" sz="1200" b="1" i="0"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r>
              <a:rPr lang="en-US" sz="1200" b="1" i="0"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a:extLst>
              <a:ext uri="{FF2B5EF4-FFF2-40B4-BE49-F238E27FC236}">
                <a16:creationId xmlns:a16="http://schemas.microsoft.com/office/drawing/2014/main" id="{3C5A763B-6B6F-0388-DD74-3B674E97E6EB}"/>
              </a:ext>
            </a:extLst>
          </p:cNvPr>
          <p:cNvSpPr>
            <a:spLocks noGrp="1"/>
          </p:cNvSpPr>
          <p:nvPr>
            <p:ph type="sldNum" sz="quarter" idx="5"/>
          </p:nvPr>
        </p:nvSpPr>
        <p:spPr/>
        <p:txBody>
          <a:bodyPr/>
          <a:lstStyle/>
          <a:p>
            <a:fld id="{B66D9C39-9F36-4242-9E12-7A0DC9FCFD05}" type="slidenum">
              <a:rPr lang="en-US" smtClean="0"/>
              <a:t>35</a:t>
            </a:fld>
            <a:endParaRPr lang="en-US"/>
          </a:p>
        </p:txBody>
      </p:sp>
    </p:spTree>
    <p:extLst>
      <p:ext uri="{BB962C8B-B14F-4D97-AF65-F5344CB8AC3E}">
        <p14:creationId xmlns:p14="http://schemas.microsoft.com/office/powerpoint/2010/main" val="1026797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8</a:t>
            </a:fld>
            <a:endParaRPr lang="en-US"/>
          </a:p>
        </p:txBody>
      </p:sp>
    </p:spTree>
    <p:extLst>
      <p:ext uri="{BB962C8B-B14F-4D97-AF65-F5344CB8AC3E}">
        <p14:creationId xmlns:p14="http://schemas.microsoft.com/office/powerpoint/2010/main" val="474048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9</a:t>
            </a:fld>
            <a:endParaRPr lang="en-US"/>
          </a:p>
        </p:txBody>
      </p:sp>
    </p:spTree>
    <p:extLst>
      <p:ext uri="{BB962C8B-B14F-4D97-AF65-F5344CB8AC3E}">
        <p14:creationId xmlns:p14="http://schemas.microsoft.com/office/powerpoint/2010/main" val="3534765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10</a:t>
            </a:fld>
            <a:endParaRPr lang="en-US"/>
          </a:p>
        </p:txBody>
      </p:sp>
    </p:spTree>
    <p:extLst>
      <p:ext uri="{BB962C8B-B14F-4D97-AF65-F5344CB8AC3E}">
        <p14:creationId xmlns:p14="http://schemas.microsoft.com/office/powerpoint/2010/main" val="878564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F08D2-3EF9-9700-D68F-71DF651E14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8894D4-DDAE-DC7F-E963-68A1B5617B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D71C8-6FBF-EE3E-076B-B08864FF3CE6}"/>
              </a:ext>
            </a:extLst>
          </p:cNvPr>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r>
              <a:rPr lang="en-US" sz="1200" b="1" i="0"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r>
              <a:rPr lang="en-US" sz="1200" b="1" i="0"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r>
              <a:rPr lang="en-US" sz="1200" b="1" i="0"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r>
              <a:rPr lang="en-US" sz="1200" b="1" i="0"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a:extLst>
              <a:ext uri="{FF2B5EF4-FFF2-40B4-BE49-F238E27FC236}">
                <a16:creationId xmlns:a16="http://schemas.microsoft.com/office/drawing/2014/main" id="{73D1252A-B6AD-99D4-77FD-CFC69B40D482}"/>
              </a:ext>
            </a:extLst>
          </p:cNvPr>
          <p:cNvSpPr>
            <a:spLocks noGrp="1"/>
          </p:cNvSpPr>
          <p:nvPr>
            <p:ph type="sldNum" sz="quarter" idx="5"/>
          </p:nvPr>
        </p:nvSpPr>
        <p:spPr/>
        <p:txBody>
          <a:bodyPr/>
          <a:lstStyle/>
          <a:p>
            <a:fld id="{B66D9C39-9F36-4242-9E12-7A0DC9FCFD05}" type="slidenum">
              <a:rPr lang="en-US" smtClean="0"/>
              <a:t>11</a:t>
            </a:fld>
            <a:endParaRPr lang="en-US"/>
          </a:p>
        </p:txBody>
      </p:sp>
    </p:spTree>
    <p:extLst>
      <p:ext uri="{BB962C8B-B14F-4D97-AF65-F5344CB8AC3E}">
        <p14:creationId xmlns:p14="http://schemas.microsoft.com/office/powerpoint/2010/main" val="309357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12</a:t>
            </a:fld>
            <a:endParaRPr lang="en-US"/>
          </a:p>
        </p:txBody>
      </p:sp>
    </p:spTree>
    <p:extLst>
      <p:ext uri="{BB962C8B-B14F-4D97-AF65-F5344CB8AC3E}">
        <p14:creationId xmlns:p14="http://schemas.microsoft.com/office/powerpoint/2010/main" val="3640400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Syntax is crucial in programming for several reasons: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Clarity and Readability</a:t>
            </a:r>
            <a:r>
              <a:rPr lang="en-US" sz="1200" b="0" i="0" kern="1200" dirty="0">
                <a:solidFill>
                  <a:schemeClr val="tx1"/>
                </a:solidFill>
                <a:effectLst/>
                <a:latin typeface="+mn-lt"/>
                <a:ea typeface="+mn-ea"/>
                <a:cs typeface="+mn-cs"/>
              </a:rPr>
              <a:t>: Syntax provides a structured way to write code, making it easier for programmers to read and understand. Consistent syntax helps convey the intended logic and flow of the program.</a:t>
            </a:r>
          </a:p>
          <a:p>
            <a:pPr rtl="0"/>
            <a:endParaRPr lang="en-US" sz="1200" b="0"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Error Reduction</a:t>
            </a:r>
            <a:r>
              <a:rPr lang="en-US" sz="1200" b="0" i="0" kern="1200" dirty="0">
                <a:solidFill>
                  <a:schemeClr val="tx1"/>
                </a:solidFill>
                <a:effectLst/>
                <a:latin typeface="+mn-lt"/>
                <a:ea typeface="+mn-ea"/>
                <a:cs typeface="+mn-cs"/>
              </a:rPr>
              <a:t>: Strict syntax rules help catch errors early in the development process. If the syntax is incorrect, the compiler or interpreter will typically provide feedback, preventing the program from running until the issues are resolved.</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Language Definition</a:t>
            </a:r>
            <a:r>
              <a:rPr lang="en-US" sz="1200" b="0" i="0" kern="1200" dirty="0">
                <a:solidFill>
                  <a:schemeClr val="tx1"/>
                </a:solidFill>
                <a:effectLst/>
                <a:latin typeface="+mn-lt"/>
                <a:ea typeface="+mn-ea"/>
                <a:cs typeface="+mn-cs"/>
              </a:rPr>
              <a:t>: Each programming language has its own syntax that defines how code is structured. This syntax is part of what distinguishes one language from another and defines how programmers interact with the language's features.</a:t>
            </a:r>
          </a:p>
          <a:p>
            <a:pPr rtl="0"/>
            <a:endParaRPr lang="en-US" sz="1200" b="1" i="0" kern="1200" dirty="0">
              <a:solidFill>
                <a:schemeClr val="tx1"/>
              </a:solidFill>
              <a:effectLst/>
              <a:latin typeface="+mn-lt"/>
              <a:ea typeface="+mn-ea"/>
              <a:cs typeface="+mn-cs"/>
            </a:endParaRPr>
          </a:p>
          <a:p>
            <a:pPr rtl="0"/>
            <a:r>
              <a:rPr lang="en-US" sz="1200" b="1" i="0" u="sng" kern="1200" dirty="0">
                <a:solidFill>
                  <a:schemeClr val="tx1"/>
                </a:solidFill>
                <a:effectLst/>
                <a:latin typeface="+mn-lt"/>
                <a:ea typeface="+mn-ea"/>
                <a:cs typeface="+mn-cs"/>
              </a:rPr>
              <a:t>Tooling and Support</a:t>
            </a:r>
            <a:r>
              <a:rPr lang="en-US" sz="1200" b="0" i="0" kern="1200" dirty="0">
                <a:solidFill>
                  <a:schemeClr val="tx1"/>
                </a:solidFill>
                <a:effectLst/>
                <a:latin typeface="+mn-lt"/>
                <a:ea typeface="+mn-ea"/>
                <a:cs typeface="+mn-cs"/>
              </a:rPr>
              <a:t>: Many development tools, such as IDEs and linters, rely on the syntax of a programming language to provide features like code completion, syntax highlighting, and error detection. Changing the syntax could disrupt these tools' effectiveness.</a:t>
            </a:r>
          </a:p>
          <a:p>
            <a:endParaRPr lang="en-US" dirty="0"/>
          </a:p>
        </p:txBody>
      </p:sp>
      <p:sp>
        <p:nvSpPr>
          <p:cNvPr id="4" name="Slide Number Placeholder 3"/>
          <p:cNvSpPr>
            <a:spLocks noGrp="1"/>
          </p:cNvSpPr>
          <p:nvPr>
            <p:ph type="sldNum" sz="quarter" idx="5"/>
          </p:nvPr>
        </p:nvSpPr>
        <p:spPr/>
        <p:txBody>
          <a:bodyPr/>
          <a:lstStyle/>
          <a:p>
            <a:fld id="{B66D9C39-9F36-4242-9E12-7A0DC9FCFD05}" type="slidenum">
              <a:rPr lang="en-US" smtClean="0"/>
              <a:t>13</a:t>
            </a:fld>
            <a:endParaRPr lang="en-US"/>
          </a:p>
        </p:txBody>
      </p:sp>
    </p:spTree>
    <p:extLst>
      <p:ext uri="{BB962C8B-B14F-4D97-AF65-F5344CB8AC3E}">
        <p14:creationId xmlns:p14="http://schemas.microsoft.com/office/powerpoint/2010/main" val="9618087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77B303B-CDDA-4E6F-A87F-4F7855D47123}" type="datetimeFigureOut">
              <a:rPr lang="en-US" smtClean="0"/>
              <a:t>6/30/2025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2A9A6A13-3E09-4EAC-9153-F46333705E81}"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094121"/>
      </p:ext>
    </p:extLst>
  </p:cSld>
  <p:clrMapOvr>
    <a:masterClrMapping/>
  </p:clrMapOvr>
  <p:transition spd="med">
    <p:pull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7B303B-CDDA-4E6F-A87F-4F7855D47123}" type="datetimeFigureOut">
              <a:rPr lang="en-US" smtClean="0"/>
              <a:t>6/30/2025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39600685"/>
      </p:ext>
    </p:extLst>
  </p:cSld>
  <p:clrMapOvr>
    <a:masterClrMapping/>
  </p:clrMapOvr>
  <p:transition spd="med">
    <p:pull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5761126"/>
      </p:ext>
    </p:extLst>
  </p:cSld>
  <p:clrMapOvr>
    <a:masterClrMapping/>
  </p:clrMapOvr>
  <p:transition spd="med">
    <p:pull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0687968"/>
      </p:ext>
    </p:extLst>
  </p:cSld>
  <p:clrMapOvr>
    <a:masterClrMapping/>
  </p:clrMapOvr>
  <p:transition spd="med">
    <p:pull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3843818498"/>
      </p:ext>
    </p:extLst>
  </p:cSld>
  <p:clrMapOvr>
    <a:masterClrMapping/>
  </p:clrMapOvr>
  <p:transition spd="med">
    <p:pull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680051"/>
      </p:ext>
    </p:extLst>
  </p:cSld>
  <p:clrMapOvr>
    <a:masterClrMapping/>
  </p:clrMapOvr>
  <p:transition spd="med">
    <p:pull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4216727"/>
      </p:ext>
    </p:extLst>
  </p:cSld>
  <p:clrMapOvr>
    <a:masterClrMapping/>
  </p:clrMapOvr>
  <p:transition spd="med">
    <p:pull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7B303B-CDDA-4E6F-A87F-4F7855D47123}" type="datetimeFigureOut">
              <a:rPr lang="en-US" smtClean="0"/>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1540643"/>
      </p:ext>
    </p:extLst>
  </p:cSld>
  <p:clrMapOvr>
    <a:masterClrMapping/>
  </p:clrMapOvr>
  <p:transition spd="med">
    <p:pull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7B303B-CDDA-4E6F-A87F-4F7855D47123}" type="datetimeFigureOut">
              <a:rPr lang="en-US" smtClean="0"/>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2034688"/>
      </p:ext>
    </p:extLst>
  </p:cSld>
  <p:clrMapOvr>
    <a:masterClrMapping/>
  </p:clrMapOvr>
  <p:transition spd="med">
    <p:pull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7B303B-CDDA-4E6F-A87F-4F7855D47123}" type="datetimeFigureOut">
              <a:rPr lang="en-US" smtClean="0"/>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2201516283"/>
      </p:ext>
    </p:extLst>
  </p:cSld>
  <p:clrMapOvr>
    <a:masterClrMapping/>
  </p:clrMapOvr>
  <p:transition spd="med">
    <p:pull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7B303B-CDDA-4E6F-A87F-4F7855D47123}" type="datetimeFigureOut">
              <a:rPr lang="en-US" smtClean="0"/>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A6A13-3E09-4EAC-9153-F46333705E81}"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065193"/>
      </p:ext>
    </p:extLst>
  </p:cSld>
  <p:clrMapOvr>
    <a:masterClrMapping/>
  </p:clrMapOvr>
  <p:transition spd="med">
    <p:pull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7B303B-CDDA-4E6F-A87F-4F7855D47123}" type="datetimeFigureOut">
              <a:rPr lang="en-US" smtClean="0"/>
              <a:t>6/30/2025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1824351997"/>
      </p:ext>
    </p:extLst>
  </p:cSld>
  <p:clrMapOvr>
    <a:masterClrMapping/>
  </p:clrMapOvr>
  <p:transition spd="med">
    <p:pull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7B303B-CDDA-4E6F-A87F-4F7855D47123}" type="datetimeFigureOut">
              <a:rPr lang="en-US" smtClean="0"/>
              <a:t>6/30/2025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9A6A13-3E09-4EAC-9153-F46333705E81}"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2304954"/>
      </p:ext>
    </p:extLst>
  </p:cSld>
  <p:clrMapOvr>
    <a:masterClrMapping/>
  </p:clrMapOvr>
  <p:transition spd="med">
    <p:pull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7B303B-CDDA-4E6F-A87F-4F7855D47123}" type="datetimeFigureOut">
              <a:rPr lang="en-US" smtClean="0"/>
              <a:t>6/30/2025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9A6A13-3E09-4EAC-9153-F46333705E8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6680272"/>
      </p:ext>
    </p:extLst>
  </p:cSld>
  <p:clrMapOvr>
    <a:masterClrMapping/>
  </p:clrMapOvr>
  <p:transition spd="med">
    <p:pull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7B303B-CDDA-4E6F-A87F-4F7855D47123}" type="datetimeFigureOut">
              <a:rPr lang="en-US" smtClean="0"/>
              <a:t>6/30/2025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291913632"/>
      </p:ext>
    </p:extLst>
  </p:cSld>
  <p:clrMapOvr>
    <a:masterClrMapping/>
  </p:clrMapOvr>
  <p:transition spd="med">
    <p:pull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7B303B-CDDA-4E6F-A87F-4F7855D47123}" type="datetimeFigureOut">
              <a:rPr lang="en-US" smtClean="0"/>
              <a:t>6/30/2025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9A6A13-3E09-4EAC-9153-F46333705E81}"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0393962"/>
      </p:ext>
    </p:extLst>
  </p:cSld>
  <p:clrMapOvr>
    <a:masterClrMapping/>
  </p:clrMapOvr>
  <p:transition spd="med">
    <p:pull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7B303B-CDDA-4E6F-A87F-4F7855D47123}" type="datetimeFigureOut">
              <a:rPr lang="en-US" smtClean="0"/>
              <a:t>6/30/2025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9A6A13-3E09-4EAC-9153-F46333705E81}" type="slidenum">
              <a:rPr lang="en-US" smtClean="0"/>
              <a:t>‹#›</a:t>
            </a:fld>
            <a:endParaRPr lang="en-US"/>
          </a:p>
        </p:txBody>
      </p:sp>
    </p:spTree>
    <p:extLst>
      <p:ext uri="{BB962C8B-B14F-4D97-AF65-F5344CB8AC3E}">
        <p14:creationId xmlns:p14="http://schemas.microsoft.com/office/powerpoint/2010/main" val="4119353422"/>
      </p:ext>
    </p:extLst>
  </p:cSld>
  <p:clrMapOvr>
    <a:masterClrMapping/>
  </p:clrMapOvr>
  <p:transition spd="med">
    <p:pull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77B303B-CDDA-4E6F-A87F-4F7855D47123}" type="datetimeFigureOut">
              <a:rPr lang="en-US" smtClean="0"/>
              <a:t>6/30/2025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A9A6A13-3E09-4EAC-9153-F46333705E81}" type="slidenum">
              <a:rPr lang="en-US" smtClean="0"/>
              <a:t>‹#›</a:t>
            </a:fld>
            <a:endParaRPr lang="en-US"/>
          </a:p>
        </p:txBody>
      </p:sp>
    </p:spTree>
    <p:extLst>
      <p:ext uri="{BB962C8B-B14F-4D97-AF65-F5344CB8AC3E}">
        <p14:creationId xmlns:p14="http://schemas.microsoft.com/office/powerpoint/2010/main" val="1583390405"/>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Lst>
  <p:transition spd="med">
    <p:pull dir="u"/>
  </p:transition>
  <p:txStyles>
    <p:titleStyle>
      <a:lvl1pPr algn="ctr" defTabSz="457200" rtl="1"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285750" indent="-285750" algn="r" defTabSz="457200" rtl="1"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r" defTabSz="457200" rtl="1"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r" defTabSz="457200" rtl="1"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r" defTabSz="457200" rtl="1"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r" defTabSz="457200" rtl="1"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9.pn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hyperlink" Target="https://www.facebook.com/abobakr143" TargetMode="External"/><Relationship Id="rId1" Type="http://schemas.openxmlformats.org/officeDocument/2006/relationships/slideLayout" Target="../slideLayouts/slideLayout6.xml"/><Relationship Id="rId5" Type="http://schemas.openxmlformats.org/officeDocument/2006/relationships/hyperlink" Target="https://wa.me/201113284597" TargetMode="External"/><Relationship Id="rId4" Type="http://schemas.openxmlformats.org/officeDocument/2006/relationships/image" Target="../media/image66.gif"/></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D3B273-8B99-249F-0C87-B2D305990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3625" y="3978492"/>
            <a:ext cx="2367046" cy="2382550"/>
          </a:xfrm>
          <a:prstGeom prst="rect">
            <a:avLst/>
          </a:prstGeom>
        </p:spPr>
      </p:pic>
      <p:pic>
        <p:nvPicPr>
          <p:cNvPr id="6" name="Picture 5">
            <a:extLst>
              <a:ext uri="{FF2B5EF4-FFF2-40B4-BE49-F238E27FC236}">
                <a16:creationId xmlns:a16="http://schemas.microsoft.com/office/drawing/2014/main" id="{4647EE27-5923-5534-A18E-B71C66991A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183" y="4305019"/>
            <a:ext cx="3462129" cy="2224990"/>
          </a:xfrm>
          <a:prstGeom prst="rect">
            <a:avLst/>
          </a:prstGeom>
        </p:spPr>
      </p:pic>
      <p:sp>
        <p:nvSpPr>
          <p:cNvPr id="2" name="Title 1">
            <a:extLst>
              <a:ext uri="{FF2B5EF4-FFF2-40B4-BE49-F238E27FC236}">
                <a16:creationId xmlns:a16="http://schemas.microsoft.com/office/drawing/2014/main" id="{59A04BCC-1009-42DB-9C86-C0A935B58136}"/>
              </a:ext>
            </a:extLst>
          </p:cNvPr>
          <p:cNvSpPr>
            <a:spLocks noGrp="1"/>
          </p:cNvSpPr>
          <p:nvPr>
            <p:ph type="ctrTitle" idx="4294967295"/>
          </p:nvPr>
        </p:nvSpPr>
        <p:spPr>
          <a:xfrm>
            <a:off x="1482864" y="1819378"/>
            <a:ext cx="9226272" cy="3219243"/>
          </a:xfrm>
        </p:spPr>
        <p:txBody>
          <a:bodyPr anchor="ctr">
            <a:normAutofit/>
          </a:bodyPr>
          <a:lstStyle/>
          <a:p>
            <a:pPr algn="ctr"/>
            <a:r>
              <a:rPr lang="en-US" sz="4000" b="1" dirty="0">
                <a:solidFill>
                  <a:schemeClr val="accent2"/>
                </a:solidFill>
                <a:latin typeface="Calibri" panose="020F0502020204030204" pitchFamily="34" charset="0"/>
                <a:ea typeface="Calibri" panose="020F0502020204030204" pitchFamily="34" charset="0"/>
                <a:cs typeface="Calibri" panose="020F0502020204030204" pitchFamily="34" charset="0"/>
              </a:rPr>
              <a:t>Web </a:t>
            </a:r>
            <a:r>
              <a:rPr lang="en-US" sz="4000" b="1" u="sng" dirty="0">
                <a:solidFill>
                  <a:schemeClr val="accent2"/>
                </a:solidFill>
                <a:latin typeface="Calibri" panose="020F0502020204030204" pitchFamily="34" charset="0"/>
                <a:ea typeface="Calibri" panose="020F0502020204030204" pitchFamily="34" charset="0"/>
                <a:cs typeface="Calibri" panose="020F0502020204030204" pitchFamily="34" charset="0"/>
              </a:rPr>
              <a:t>D</a:t>
            </a:r>
            <a:r>
              <a:rPr lang="en-US" sz="4000" b="1" dirty="0">
                <a:solidFill>
                  <a:schemeClr val="accent2"/>
                </a:solidFill>
                <a:latin typeface="Calibri" panose="020F0502020204030204" pitchFamily="34" charset="0"/>
                <a:ea typeface="Calibri" panose="020F0502020204030204" pitchFamily="34" charset="0"/>
                <a:cs typeface="Calibri" panose="020F0502020204030204" pitchFamily="34" charset="0"/>
              </a:rPr>
              <a:t>evelopment front-end native stack</a:t>
            </a:r>
          </a:p>
        </p:txBody>
      </p:sp>
      <p:pic>
        <p:nvPicPr>
          <p:cNvPr id="8" name="Picture 7" descr="A computer screen with colorful paint splashing out of it">
            <a:extLst>
              <a:ext uri="{FF2B5EF4-FFF2-40B4-BE49-F238E27FC236}">
                <a16:creationId xmlns:a16="http://schemas.microsoft.com/office/drawing/2014/main" id="{FD981960-9545-6A9A-AA96-41E39E6D1B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329" y="728391"/>
            <a:ext cx="3462129" cy="2108108"/>
          </a:xfrm>
          <a:prstGeom prst="rect">
            <a:avLst/>
          </a:prstGeom>
        </p:spPr>
      </p:pic>
      <p:pic>
        <p:nvPicPr>
          <p:cNvPr id="10" name="Picture 9" descr="A machine with gears and icons&#10;&#10;Description automatically generated">
            <a:extLst>
              <a:ext uri="{FF2B5EF4-FFF2-40B4-BE49-F238E27FC236}">
                <a16:creationId xmlns:a16="http://schemas.microsoft.com/office/drawing/2014/main" id="{B265DB5D-4C1D-527B-A1AB-757F588A60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32235" y="684403"/>
            <a:ext cx="1958282" cy="1958282"/>
          </a:xfrm>
          <a:prstGeom prst="rect">
            <a:avLst/>
          </a:prstGeom>
        </p:spPr>
      </p:pic>
    </p:spTree>
    <p:extLst>
      <p:ext uri="{BB962C8B-B14F-4D97-AF65-F5344CB8AC3E}">
        <p14:creationId xmlns:p14="http://schemas.microsoft.com/office/powerpoint/2010/main" val="29886100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DOM Recap – What, Why &amp; How</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660648"/>
            <a:ext cx="8876059" cy="1106739"/>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2 – Arrays</a:t>
            </a:r>
            <a:endParaRPr lang="en-US" sz="2400" dirty="0">
              <a:solidFill>
                <a:schemeClr val="tx1"/>
              </a:solidFill>
              <a:effectLst>
                <a:outerShdw blurRad="38100" dist="38100" dir="2700000" algn="tl">
                  <a:srgbClr val="000000">
                    <a:alpha val="43137"/>
                  </a:srgbClr>
                </a:outerShdw>
              </a:effectLst>
              <a:cs typeface="+mj-cs"/>
            </a:endParaRPr>
          </a:p>
        </p:txBody>
      </p:sp>
      <p:pic>
        <p:nvPicPr>
          <p:cNvPr id="6" name="Picture 5">
            <a:extLst>
              <a:ext uri="{FF2B5EF4-FFF2-40B4-BE49-F238E27FC236}">
                <a16:creationId xmlns:a16="http://schemas.microsoft.com/office/drawing/2014/main" id="{F71AAEFC-3657-D61B-0C1D-100FAC235A47}"/>
              </a:ext>
            </a:extLst>
          </p:cNvPr>
          <p:cNvPicPr>
            <a:picLocks noChangeAspect="1"/>
          </p:cNvPicPr>
          <p:nvPr/>
        </p:nvPicPr>
        <p:blipFill>
          <a:blip r:embed="rId4"/>
          <a:stretch>
            <a:fillRect/>
          </a:stretch>
        </p:blipFill>
        <p:spPr>
          <a:xfrm>
            <a:off x="2065036" y="3298710"/>
            <a:ext cx="8061926" cy="1898642"/>
          </a:xfrm>
          <a:prstGeom prst="rect">
            <a:avLst/>
          </a:prstGeom>
        </p:spPr>
      </p:pic>
    </p:spTree>
    <p:extLst>
      <p:ext uri="{BB962C8B-B14F-4D97-AF65-F5344CB8AC3E}">
        <p14:creationId xmlns:p14="http://schemas.microsoft.com/office/powerpoint/2010/main" val="3658527720"/>
      </p:ext>
    </p:extLst>
  </p:cSld>
  <p:clrMapOvr>
    <a:masterClrMapping/>
  </p:clrMapOvr>
  <p:transition spd="med">
    <p:pull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02D79-B8B0-653F-9B81-FA2507A8E80B}"/>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6457C625-FA9A-94F3-EA70-8A701AB553DE}"/>
              </a:ext>
            </a:extLst>
          </p:cNvPr>
          <p:cNvSpPr/>
          <p:nvPr/>
        </p:nvSpPr>
        <p:spPr>
          <a:xfrm>
            <a:off x="2000250" y="783590"/>
            <a:ext cx="8191500" cy="6997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 🍵 Break</a:t>
            </a:r>
            <a:endParaRPr lang="en-US" sz="2800" dirty="0"/>
          </a:p>
        </p:txBody>
      </p:sp>
      <p:pic>
        <p:nvPicPr>
          <p:cNvPr id="6" name="Picture 5">
            <a:extLst>
              <a:ext uri="{FF2B5EF4-FFF2-40B4-BE49-F238E27FC236}">
                <a16:creationId xmlns:a16="http://schemas.microsoft.com/office/drawing/2014/main" id="{178A0824-BAE0-AC4F-CA5E-CF32B8FC1A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5337" y="1639983"/>
            <a:ext cx="6101325" cy="4557617"/>
          </a:xfrm>
          <a:prstGeom prst="rect">
            <a:avLst/>
          </a:prstGeom>
        </p:spPr>
      </p:pic>
    </p:spTree>
    <p:extLst>
      <p:ext uri="{BB962C8B-B14F-4D97-AF65-F5344CB8AC3E}">
        <p14:creationId xmlns:p14="http://schemas.microsoft.com/office/powerpoint/2010/main" val="2314408927"/>
      </p:ext>
    </p:extLst>
  </p:cSld>
  <p:clrMapOvr>
    <a:masterClrMapping/>
  </p:clrMapOvr>
  <p:transition spd="med">
    <p:pull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Modifying Arrays – Methods You Must Know</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63660"/>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rtl="1"/>
            <a:r>
              <a:rPr lang="en-US" sz="1800" b="0" i="0" dirty="0">
                <a:solidFill>
                  <a:schemeClr val="tx1"/>
                </a:solidFill>
                <a:effectLst>
                  <a:outerShdw blurRad="38100" dist="38100" dir="2700000" algn="tl">
                    <a:srgbClr val="000000">
                      <a:alpha val="43137"/>
                    </a:srgbClr>
                  </a:outerShdw>
                </a:effectLst>
                <a:latin typeface="quote-cjk-patch"/>
                <a:cs typeface="+mj-cs"/>
              </a:rPr>
              <a:t>JavaScript </a:t>
            </a:r>
            <a:r>
              <a:rPr lang="ar-EG" sz="1800" b="0" i="0" dirty="0">
                <a:solidFill>
                  <a:schemeClr val="tx1"/>
                </a:solidFill>
                <a:effectLst>
                  <a:outerShdw blurRad="38100" dist="38100" dir="2700000" algn="tl">
                    <a:srgbClr val="000000">
                      <a:alpha val="43137"/>
                    </a:srgbClr>
                  </a:outerShdw>
                </a:effectLst>
                <a:latin typeface="quote-cjk-patch"/>
                <a:cs typeface="+mj-cs"/>
              </a:rPr>
              <a:t>فيها طرق جاهزة تساعدنا نضيف، نحذف، </a:t>
            </a:r>
            <a:r>
              <a:rPr lang="ar-EG" sz="1800" b="0" i="0" dirty="0" err="1">
                <a:solidFill>
                  <a:schemeClr val="tx1"/>
                </a:solidFill>
                <a:effectLst>
                  <a:outerShdw blurRad="38100" dist="38100" dir="2700000" algn="tl">
                    <a:srgbClr val="000000">
                      <a:alpha val="43137"/>
                    </a:srgbClr>
                  </a:outerShdw>
                </a:effectLst>
                <a:latin typeface="quote-cjk-patch"/>
                <a:cs typeface="+mj-cs"/>
              </a:rPr>
              <a:t>نفلتر</a:t>
            </a:r>
            <a:r>
              <a:rPr lang="ar-EG" sz="1800" b="0" i="0" dirty="0">
                <a:solidFill>
                  <a:schemeClr val="tx1"/>
                </a:solidFill>
                <a:effectLst>
                  <a:outerShdw blurRad="38100" dist="38100" dir="2700000" algn="tl">
                    <a:srgbClr val="000000">
                      <a:alpha val="43137"/>
                    </a:srgbClr>
                  </a:outerShdw>
                </a:effectLst>
                <a:latin typeface="quote-cjk-patch"/>
                <a:cs typeface="+mj-cs"/>
              </a:rPr>
              <a:t>، ونعدل في المصفوفات. من غير ما نكتب لوب كل مرة.</a:t>
            </a:r>
            <a:endParaRPr lang="en-US" sz="1800" dirty="0">
              <a:solidFill>
                <a:schemeClr val="tx1"/>
              </a:solidFill>
              <a:effectLst>
                <a:outerShdw blurRad="38100" dist="38100" dir="2700000" algn="tl">
                  <a:srgbClr val="000000">
                    <a:alpha val="43137"/>
                  </a:srgbClr>
                </a:outerShdw>
              </a:effectLst>
              <a:cs typeface="+mj-cs"/>
            </a:endParaRPr>
          </a:p>
        </p:txBody>
      </p:sp>
      <p:pic>
        <p:nvPicPr>
          <p:cNvPr id="7" name="Picture 6">
            <a:extLst>
              <a:ext uri="{FF2B5EF4-FFF2-40B4-BE49-F238E27FC236}">
                <a16:creationId xmlns:a16="http://schemas.microsoft.com/office/drawing/2014/main" id="{8B23A069-0C2A-0695-C76C-704473D5C018}"/>
              </a:ext>
            </a:extLst>
          </p:cNvPr>
          <p:cNvPicPr>
            <a:picLocks noChangeAspect="1"/>
          </p:cNvPicPr>
          <p:nvPr/>
        </p:nvPicPr>
        <p:blipFill>
          <a:blip r:embed="rId4"/>
          <a:stretch>
            <a:fillRect/>
          </a:stretch>
        </p:blipFill>
        <p:spPr>
          <a:xfrm>
            <a:off x="1657970" y="2727274"/>
            <a:ext cx="4999794" cy="701726"/>
          </a:xfrm>
          <a:prstGeom prst="rect">
            <a:avLst/>
          </a:prstGeom>
        </p:spPr>
      </p:pic>
      <p:pic>
        <p:nvPicPr>
          <p:cNvPr id="11" name="Picture 10">
            <a:extLst>
              <a:ext uri="{FF2B5EF4-FFF2-40B4-BE49-F238E27FC236}">
                <a16:creationId xmlns:a16="http://schemas.microsoft.com/office/drawing/2014/main" id="{EF54138D-EE45-D511-5F9D-B8AFF3874A8E}"/>
              </a:ext>
            </a:extLst>
          </p:cNvPr>
          <p:cNvPicPr>
            <a:picLocks noChangeAspect="1"/>
          </p:cNvPicPr>
          <p:nvPr/>
        </p:nvPicPr>
        <p:blipFill>
          <a:blip r:embed="rId5"/>
          <a:stretch>
            <a:fillRect/>
          </a:stretch>
        </p:blipFill>
        <p:spPr>
          <a:xfrm>
            <a:off x="1657969" y="4242151"/>
            <a:ext cx="4999793" cy="1097240"/>
          </a:xfrm>
          <a:prstGeom prst="rect">
            <a:avLst/>
          </a:prstGeom>
        </p:spPr>
      </p:pic>
      <p:pic>
        <p:nvPicPr>
          <p:cNvPr id="15" name="Picture 14">
            <a:extLst>
              <a:ext uri="{FF2B5EF4-FFF2-40B4-BE49-F238E27FC236}">
                <a16:creationId xmlns:a16="http://schemas.microsoft.com/office/drawing/2014/main" id="{9BA57CAB-BE1C-3358-F10A-BEE0E9A73177}"/>
              </a:ext>
            </a:extLst>
          </p:cNvPr>
          <p:cNvPicPr>
            <a:picLocks noChangeAspect="1"/>
          </p:cNvPicPr>
          <p:nvPr/>
        </p:nvPicPr>
        <p:blipFill>
          <a:blip r:embed="rId6"/>
          <a:stretch>
            <a:fillRect/>
          </a:stretch>
        </p:blipFill>
        <p:spPr>
          <a:xfrm>
            <a:off x="1657969" y="5372081"/>
            <a:ext cx="4999793" cy="370063"/>
          </a:xfrm>
          <a:prstGeom prst="rect">
            <a:avLst/>
          </a:prstGeom>
        </p:spPr>
      </p:pic>
      <p:pic>
        <p:nvPicPr>
          <p:cNvPr id="19" name="Picture 18">
            <a:extLst>
              <a:ext uri="{FF2B5EF4-FFF2-40B4-BE49-F238E27FC236}">
                <a16:creationId xmlns:a16="http://schemas.microsoft.com/office/drawing/2014/main" id="{F00F6CBA-7492-0881-D910-5956B8607DE7}"/>
              </a:ext>
            </a:extLst>
          </p:cNvPr>
          <p:cNvPicPr>
            <a:picLocks noChangeAspect="1"/>
          </p:cNvPicPr>
          <p:nvPr/>
        </p:nvPicPr>
        <p:blipFill>
          <a:blip r:embed="rId7"/>
          <a:stretch>
            <a:fillRect/>
          </a:stretch>
        </p:blipFill>
        <p:spPr>
          <a:xfrm>
            <a:off x="6849367" y="2553774"/>
            <a:ext cx="3795442" cy="3227704"/>
          </a:xfrm>
          <a:prstGeom prst="rect">
            <a:avLst/>
          </a:prstGeom>
        </p:spPr>
      </p:pic>
      <p:sp>
        <p:nvSpPr>
          <p:cNvPr id="20" name="Rectangle 19">
            <a:extLst>
              <a:ext uri="{FF2B5EF4-FFF2-40B4-BE49-F238E27FC236}">
                <a16:creationId xmlns:a16="http://schemas.microsoft.com/office/drawing/2014/main" id="{ACDE9958-E757-50F1-DFA8-47A0AB571204}"/>
              </a:ext>
            </a:extLst>
          </p:cNvPr>
          <p:cNvSpPr/>
          <p:nvPr/>
        </p:nvSpPr>
        <p:spPr>
          <a:xfrm>
            <a:off x="1657970" y="3518452"/>
            <a:ext cx="4999794" cy="60628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0" i="0" dirty="0">
                <a:effectLst/>
                <a:latin typeface="Cambria Math" panose="02040503050406030204" pitchFamily="18" charset="0"/>
                <a:ea typeface="Cambria Math" panose="02040503050406030204" pitchFamily="18" charset="0"/>
              </a:rPr>
              <a:t>array.</a:t>
            </a:r>
            <a:r>
              <a:rPr lang="en-US" b="0" i="0" dirty="0">
                <a:solidFill>
                  <a:srgbClr val="FF0000"/>
                </a:solidFill>
                <a:effectLst/>
                <a:latin typeface="Cambria Math" panose="02040503050406030204" pitchFamily="18" charset="0"/>
                <a:ea typeface="Cambria Math" panose="02040503050406030204" pitchFamily="18" charset="0"/>
              </a:rPr>
              <a:t>splice</a:t>
            </a:r>
            <a:r>
              <a:rPr lang="en-US" b="0" i="0" dirty="0">
                <a:effectLst/>
                <a:latin typeface="Cambria Math" panose="02040503050406030204" pitchFamily="18" charset="0"/>
                <a:ea typeface="Cambria Math" panose="02040503050406030204" pitchFamily="18" charset="0"/>
              </a:rPr>
              <a:t>(start, </a:t>
            </a:r>
            <a:r>
              <a:rPr lang="en-US" b="0" i="0" dirty="0" err="1">
                <a:effectLst/>
                <a:latin typeface="Cambria Math" panose="02040503050406030204" pitchFamily="18" charset="0"/>
                <a:ea typeface="Cambria Math" panose="02040503050406030204" pitchFamily="18" charset="0"/>
              </a:rPr>
              <a:t>deleteCount</a:t>
            </a:r>
            <a:r>
              <a:rPr lang="en-US" b="0" i="0" dirty="0">
                <a:effectLst/>
                <a:latin typeface="Cambria Math" panose="02040503050406030204" pitchFamily="18" charset="0"/>
                <a:ea typeface="Cambria Math" panose="02040503050406030204" pitchFamily="18" charset="0"/>
              </a:rPr>
              <a:t>, item1, ..., </a:t>
            </a:r>
            <a:r>
              <a:rPr lang="en-US" b="0" i="0" dirty="0" err="1">
                <a:effectLst/>
                <a:latin typeface="Cambria Math" panose="02040503050406030204" pitchFamily="18" charset="0"/>
                <a:ea typeface="Cambria Math" panose="02040503050406030204" pitchFamily="18" charset="0"/>
              </a:rPr>
              <a:t>itemN</a:t>
            </a:r>
            <a:r>
              <a:rPr lang="en-US" b="0" i="0" dirty="0">
                <a:effectLst/>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988932677"/>
      </p:ext>
    </p:extLst>
  </p:cSld>
  <p:clrMapOvr>
    <a:masterClrMapping/>
  </p:clrMapOvr>
  <p:transition spd="med">
    <p:pull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DOM Recap – What, Why &amp; How</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2030799"/>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600" b="0" i="0" dirty="0">
                <a:solidFill>
                  <a:schemeClr val="tx1"/>
                </a:solidFill>
                <a:effectLst>
                  <a:outerShdw blurRad="38100" dist="38100" dir="2700000" algn="tl">
                    <a:srgbClr val="000000">
                      <a:alpha val="43137"/>
                    </a:srgbClr>
                  </a:outerShdw>
                </a:effectLst>
                <a:latin typeface="quote-cjk-patch"/>
                <a:cs typeface="+mj-cs"/>
              </a:rPr>
              <a:t>🧠 Task 3 – Array Methods</a:t>
            </a:r>
            <a:endParaRPr lang="en-US" sz="36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88203" y="3287109"/>
            <a:ext cx="8845826" cy="25747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ct val="0"/>
              </a:spcAft>
              <a:buClrTx/>
              <a:buSzTx/>
              <a:buFontTx/>
              <a:buNone/>
              <a:tabLst/>
            </a:pPr>
            <a:r>
              <a:rPr lang="en-US" altLang="en-US" sz="2400" dirty="0">
                <a:solidFill>
                  <a:schemeClr val="tx1"/>
                </a:solidFill>
                <a:effectLst>
                  <a:outerShdw blurRad="38100" dist="38100" dir="2700000" algn="tl">
                    <a:srgbClr val="000000">
                      <a:alpha val="43137"/>
                    </a:srgbClr>
                  </a:outerShdw>
                </a:effectLst>
                <a:latin typeface="quote-cjk-patch"/>
                <a:cs typeface="+mj-cs"/>
              </a:rPr>
              <a:t>❓ </a:t>
            </a:r>
            <a:r>
              <a:rPr lang="ar-EG" altLang="en-US" sz="2400" dirty="0">
                <a:solidFill>
                  <a:schemeClr val="tx1"/>
                </a:solidFill>
                <a:effectLst>
                  <a:outerShdw blurRad="38100" dist="38100" dir="2700000" algn="tl">
                    <a:srgbClr val="000000">
                      <a:alpha val="43137"/>
                    </a:srgbClr>
                  </a:outerShdw>
                </a:effectLst>
                <a:latin typeface="quote-cjk-patch"/>
                <a:cs typeface="+mj-cs"/>
              </a:rPr>
              <a:t>السؤال:</a:t>
            </a:r>
            <a:endParaRPr lang="en-US" altLang="en-US" sz="2400" dirty="0">
              <a:solidFill>
                <a:schemeClr val="tx1"/>
              </a:solidFill>
              <a:effectLst>
                <a:outerShdw blurRad="38100" dist="38100" dir="2700000" algn="tl">
                  <a:srgbClr val="000000">
                    <a:alpha val="43137"/>
                  </a:srgbClr>
                </a:outerShdw>
              </a:effectLst>
              <a:latin typeface="quote-cjk-patch"/>
              <a:cs typeface="+mj-cs"/>
            </a:endParaRPr>
          </a:p>
          <a:p>
            <a:pPr marR="0" lvl="0" indent="0" algn="r" rtl="1" fontAlgn="base">
              <a:lnSpc>
                <a:spcPct val="100000"/>
              </a:lnSpc>
              <a:spcBef>
                <a:spcPct val="0"/>
              </a:spcBef>
              <a:spcAft>
                <a:spcPts val="1800"/>
              </a:spcAft>
              <a:buClrTx/>
              <a:buSzTx/>
              <a:buFontTx/>
              <a:buNone/>
              <a:tabLst/>
            </a:pPr>
            <a:r>
              <a:rPr lang="ar-EG" altLang="en-US" sz="2400" dirty="0">
                <a:solidFill>
                  <a:schemeClr val="tx1"/>
                </a:solidFill>
                <a:effectLst>
                  <a:outerShdw blurRad="38100" dist="38100" dir="2700000" algn="tl">
                    <a:srgbClr val="000000">
                      <a:alpha val="43137"/>
                    </a:srgbClr>
                  </a:outerShdw>
                </a:effectLst>
                <a:latin typeface="quote-cjk-patch"/>
                <a:cs typeface="+mj-cs"/>
              </a:rPr>
              <a:t>أنشئ مصفوفة بـ3 عناصر، ثم:</a:t>
            </a:r>
            <a:endParaRPr lang="en-US" altLang="en-US" sz="2400" dirty="0">
              <a:solidFill>
                <a:schemeClr val="tx1"/>
              </a:solidFill>
              <a:effectLst>
                <a:outerShdw blurRad="38100" dist="38100" dir="2700000" algn="tl">
                  <a:srgbClr val="000000">
                    <a:alpha val="43137"/>
                  </a:srgbClr>
                </a:outerShdw>
              </a:effectLst>
              <a:latin typeface="quote-cjk-patch"/>
              <a:cs typeface="+mj-cs"/>
            </a:endParaRPr>
          </a:p>
          <a:p>
            <a:pPr marL="971550" lvl="1" indent="-514350" algn="r" rtl="1" fontAlgn="base">
              <a:spcBef>
                <a:spcPct val="0"/>
              </a:spcBef>
              <a:spcAft>
                <a:spcPct val="0"/>
              </a:spcAft>
              <a:buFont typeface="+mj-lt"/>
              <a:buAutoNum type="arabicPeriod"/>
            </a:pPr>
            <a:r>
              <a:rPr lang="ar-EG" altLang="en-US" sz="2400" dirty="0">
                <a:solidFill>
                  <a:schemeClr val="tx1"/>
                </a:solidFill>
                <a:effectLst>
                  <a:outerShdw blurRad="38100" dist="38100" dir="2700000" algn="tl">
                    <a:srgbClr val="000000">
                      <a:alpha val="43137"/>
                    </a:srgbClr>
                  </a:outerShdw>
                </a:effectLst>
                <a:latin typeface="quote-cjk-patch"/>
                <a:cs typeface="+mj-cs"/>
              </a:rPr>
              <a:t>أضف عنصر في البداية</a:t>
            </a:r>
            <a:endParaRPr lang="en-US" altLang="en-US" sz="2400" dirty="0">
              <a:solidFill>
                <a:schemeClr val="tx1"/>
              </a:solidFill>
              <a:effectLst>
                <a:outerShdw blurRad="38100" dist="38100" dir="2700000" algn="tl">
                  <a:srgbClr val="000000">
                    <a:alpha val="43137"/>
                  </a:srgbClr>
                </a:outerShdw>
              </a:effectLst>
              <a:latin typeface="quote-cjk-patch"/>
              <a:cs typeface="+mj-cs"/>
            </a:endParaRPr>
          </a:p>
          <a:p>
            <a:pPr marL="971550" lvl="1" indent="-514350" algn="r" rtl="1" fontAlgn="base">
              <a:spcBef>
                <a:spcPct val="0"/>
              </a:spcBef>
              <a:spcAft>
                <a:spcPct val="0"/>
              </a:spcAft>
              <a:buFont typeface="+mj-lt"/>
              <a:buAutoNum type="arabicPeriod"/>
            </a:pPr>
            <a:r>
              <a:rPr lang="ar-EG" altLang="en-US" sz="2400" dirty="0">
                <a:solidFill>
                  <a:schemeClr val="tx1"/>
                </a:solidFill>
                <a:effectLst>
                  <a:outerShdw blurRad="38100" dist="38100" dir="2700000" algn="tl">
                    <a:srgbClr val="000000">
                      <a:alpha val="43137"/>
                    </a:srgbClr>
                  </a:outerShdw>
                </a:effectLst>
                <a:latin typeface="quote-cjk-patch"/>
                <a:cs typeface="+mj-cs"/>
              </a:rPr>
              <a:t>احذف العنصر الثاني</a:t>
            </a:r>
            <a:endParaRPr lang="en-US" altLang="en-US" sz="2400" dirty="0">
              <a:solidFill>
                <a:schemeClr val="tx1"/>
              </a:solidFill>
              <a:effectLst>
                <a:outerShdw blurRad="38100" dist="38100" dir="2700000" algn="tl">
                  <a:srgbClr val="000000">
                    <a:alpha val="43137"/>
                  </a:srgbClr>
                </a:outerShdw>
              </a:effectLst>
              <a:latin typeface="quote-cjk-patch"/>
              <a:cs typeface="+mj-cs"/>
            </a:endParaRPr>
          </a:p>
          <a:p>
            <a:pPr marL="971550" lvl="1" indent="-514350" algn="r" rtl="1" fontAlgn="base">
              <a:spcBef>
                <a:spcPct val="0"/>
              </a:spcBef>
              <a:spcAft>
                <a:spcPct val="0"/>
              </a:spcAft>
              <a:buFont typeface="+mj-lt"/>
              <a:buAutoNum type="arabicPeriod"/>
            </a:pPr>
            <a:r>
              <a:rPr lang="ar-EG" altLang="en-US" sz="2400" dirty="0">
                <a:solidFill>
                  <a:schemeClr val="tx1"/>
                </a:solidFill>
                <a:effectLst>
                  <a:outerShdw blurRad="38100" dist="38100" dir="2700000" algn="tl">
                    <a:srgbClr val="000000">
                      <a:alpha val="43137"/>
                    </a:srgbClr>
                  </a:outerShdw>
                </a:effectLst>
                <a:latin typeface="quote-cjk-patch"/>
                <a:cs typeface="+mj-cs"/>
              </a:rPr>
              <a:t>اطبع العنصر الموجود في المركز الأخير</a:t>
            </a:r>
            <a:endParaRPr lang="en-US" altLang="en-US" sz="2400"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642252095"/>
      </p:ext>
    </p:extLst>
  </p:cSld>
  <p:clrMapOvr>
    <a:masterClrMapping/>
  </p:clrMapOvr>
  <p:transition spd="med">
    <p:pull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DOM Recap – What, Why &amp; How</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69" y="1660648"/>
            <a:ext cx="8876059" cy="1106739"/>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3 – Array Methods</a:t>
            </a:r>
            <a:endParaRPr lang="en-US" sz="2400" dirty="0">
              <a:solidFill>
                <a:schemeClr val="tx1"/>
              </a:solidFill>
              <a:effectLst>
                <a:outerShdw blurRad="38100" dist="38100" dir="2700000" algn="tl">
                  <a:srgbClr val="000000">
                    <a:alpha val="43137"/>
                  </a:srgbClr>
                </a:outerShdw>
              </a:effectLst>
              <a:cs typeface="+mj-cs"/>
            </a:endParaRPr>
          </a:p>
        </p:txBody>
      </p:sp>
      <p:pic>
        <p:nvPicPr>
          <p:cNvPr id="7" name="Picture 6">
            <a:extLst>
              <a:ext uri="{FF2B5EF4-FFF2-40B4-BE49-F238E27FC236}">
                <a16:creationId xmlns:a16="http://schemas.microsoft.com/office/drawing/2014/main" id="{C768E600-9C6D-C54C-C60F-BAFC58A2739D}"/>
              </a:ext>
            </a:extLst>
          </p:cNvPr>
          <p:cNvPicPr>
            <a:picLocks noChangeAspect="1"/>
          </p:cNvPicPr>
          <p:nvPr/>
        </p:nvPicPr>
        <p:blipFill>
          <a:blip r:embed="rId4"/>
          <a:stretch>
            <a:fillRect/>
          </a:stretch>
        </p:blipFill>
        <p:spPr>
          <a:xfrm>
            <a:off x="1657969" y="3429000"/>
            <a:ext cx="5301384" cy="1480469"/>
          </a:xfrm>
          <a:prstGeom prst="rect">
            <a:avLst/>
          </a:prstGeom>
        </p:spPr>
      </p:pic>
      <p:pic>
        <p:nvPicPr>
          <p:cNvPr id="9" name="Picture 8">
            <a:extLst>
              <a:ext uri="{FF2B5EF4-FFF2-40B4-BE49-F238E27FC236}">
                <a16:creationId xmlns:a16="http://schemas.microsoft.com/office/drawing/2014/main" id="{32F4314B-CB4D-261B-EF37-6C8BD7529CDD}"/>
              </a:ext>
            </a:extLst>
          </p:cNvPr>
          <p:cNvPicPr>
            <a:picLocks noChangeAspect="1"/>
          </p:cNvPicPr>
          <p:nvPr/>
        </p:nvPicPr>
        <p:blipFill>
          <a:blip r:embed="rId5"/>
          <a:stretch>
            <a:fillRect/>
          </a:stretch>
        </p:blipFill>
        <p:spPr>
          <a:xfrm>
            <a:off x="7196166" y="2946254"/>
            <a:ext cx="3448643" cy="3005088"/>
          </a:xfrm>
          <a:prstGeom prst="rect">
            <a:avLst/>
          </a:prstGeom>
        </p:spPr>
      </p:pic>
    </p:spTree>
    <p:extLst>
      <p:ext uri="{BB962C8B-B14F-4D97-AF65-F5344CB8AC3E}">
        <p14:creationId xmlns:p14="http://schemas.microsoft.com/office/powerpoint/2010/main" val="3706447542"/>
      </p:ext>
    </p:extLst>
  </p:cSld>
  <p:clrMapOvr>
    <a:masterClrMapping/>
  </p:clrMapOvr>
  <p:transition spd="med">
    <p:pull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 Loops – Automate Everything</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63660"/>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rtl="1"/>
            <a:r>
              <a:rPr lang="ar-EG" sz="1800" b="0" i="0" dirty="0">
                <a:solidFill>
                  <a:schemeClr val="tx1"/>
                </a:solidFill>
                <a:effectLst>
                  <a:outerShdw blurRad="38100" dist="38100" dir="2700000" algn="tl">
                    <a:srgbClr val="000000">
                      <a:alpha val="43137"/>
                    </a:srgbClr>
                  </a:outerShdw>
                </a:effectLst>
                <a:latin typeface="quote-cjk-patch"/>
                <a:cs typeface="+mj-cs"/>
              </a:rPr>
              <a:t>الـ </a:t>
            </a:r>
            <a:r>
              <a:rPr lang="en-US" sz="1800" b="0" i="0" dirty="0">
                <a:solidFill>
                  <a:schemeClr val="tx1"/>
                </a:solidFill>
                <a:effectLst>
                  <a:outerShdw blurRad="38100" dist="38100" dir="2700000" algn="tl">
                    <a:srgbClr val="000000">
                      <a:alpha val="43137"/>
                    </a:srgbClr>
                  </a:outerShdw>
                </a:effectLst>
                <a:latin typeface="quote-cjk-patch"/>
                <a:cs typeface="+mj-cs"/>
              </a:rPr>
              <a:t>loops </a:t>
            </a:r>
            <a:r>
              <a:rPr lang="ar-EG" sz="1800" b="0" i="0" dirty="0">
                <a:solidFill>
                  <a:schemeClr val="tx1"/>
                </a:solidFill>
                <a:effectLst>
                  <a:outerShdw blurRad="38100" dist="38100" dir="2700000" algn="tl">
                    <a:srgbClr val="000000">
                      <a:alpha val="43137"/>
                    </a:srgbClr>
                  </a:outerShdw>
                </a:effectLst>
                <a:latin typeface="quote-cjk-patch"/>
                <a:cs typeface="+mj-cs"/>
              </a:rPr>
              <a:t>بتوفر علينا التكرار اليدوي. بدل ما نكتب نفس الكود عشر مرات، نكتبه مرة وحدة ويتكرر. نستخدمه مع المصفوفات أو الأرقام أو الكائنات.</a:t>
            </a:r>
            <a:endParaRPr lang="en-US" sz="1800" dirty="0">
              <a:solidFill>
                <a:schemeClr val="tx1"/>
              </a:solidFill>
              <a:effectLst>
                <a:outerShdw blurRad="38100" dist="38100" dir="2700000" algn="tl">
                  <a:srgbClr val="000000">
                    <a:alpha val="43137"/>
                  </a:srgbClr>
                </a:outerShdw>
              </a:effectLst>
              <a:cs typeface="+mj-cs"/>
            </a:endParaRPr>
          </a:p>
        </p:txBody>
      </p:sp>
      <p:pic>
        <p:nvPicPr>
          <p:cNvPr id="6" name="Picture 5">
            <a:extLst>
              <a:ext uri="{FF2B5EF4-FFF2-40B4-BE49-F238E27FC236}">
                <a16:creationId xmlns:a16="http://schemas.microsoft.com/office/drawing/2014/main" id="{FA506A18-80E5-B5F5-D531-8F28819E3A17}"/>
              </a:ext>
            </a:extLst>
          </p:cNvPr>
          <p:cNvPicPr>
            <a:picLocks noChangeAspect="1"/>
          </p:cNvPicPr>
          <p:nvPr/>
        </p:nvPicPr>
        <p:blipFill>
          <a:blip r:embed="rId4"/>
          <a:stretch>
            <a:fillRect/>
          </a:stretch>
        </p:blipFill>
        <p:spPr>
          <a:xfrm>
            <a:off x="1041743" y="2632481"/>
            <a:ext cx="3748917" cy="1166330"/>
          </a:xfrm>
          <a:prstGeom prst="rect">
            <a:avLst/>
          </a:prstGeom>
        </p:spPr>
      </p:pic>
      <p:pic>
        <p:nvPicPr>
          <p:cNvPr id="9" name="Picture 8">
            <a:extLst>
              <a:ext uri="{FF2B5EF4-FFF2-40B4-BE49-F238E27FC236}">
                <a16:creationId xmlns:a16="http://schemas.microsoft.com/office/drawing/2014/main" id="{C2CA3022-0F93-4056-F7A4-150B264FC887}"/>
              </a:ext>
            </a:extLst>
          </p:cNvPr>
          <p:cNvPicPr>
            <a:picLocks noChangeAspect="1"/>
          </p:cNvPicPr>
          <p:nvPr/>
        </p:nvPicPr>
        <p:blipFill>
          <a:blip r:embed="rId5"/>
          <a:stretch>
            <a:fillRect/>
          </a:stretch>
        </p:blipFill>
        <p:spPr>
          <a:xfrm>
            <a:off x="1041743" y="3879366"/>
            <a:ext cx="3748916" cy="1181420"/>
          </a:xfrm>
          <a:prstGeom prst="rect">
            <a:avLst/>
          </a:prstGeom>
        </p:spPr>
      </p:pic>
      <p:pic>
        <p:nvPicPr>
          <p:cNvPr id="12" name="Picture 11">
            <a:extLst>
              <a:ext uri="{FF2B5EF4-FFF2-40B4-BE49-F238E27FC236}">
                <a16:creationId xmlns:a16="http://schemas.microsoft.com/office/drawing/2014/main" id="{08F3FA72-94B5-CC22-654D-CBD998DFE05B}"/>
              </a:ext>
            </a:extLst>
          </p:cNvPr>
          <p:cNvPicPr>
            <a:picLocks noChangeAspect="1"/>
          </p:cNvPicPr>
          <p:nvPr/>
        </p:nvPicPr>
        <p:blipFill>
          <a:blip r:embed="rId6"/>
          <a:stretch>
            <a:fillRect/>
          </a:stretch>
        </p:blipFill>
        <p:spPr>
          <a:xfrm>
            <a:off x="1041743" y="5142941"/>
            <a:ext cx="3748916" cy="1135489"/>
          </a:xfrm>
          <a:prstGeom prst="rect">
            <a:avLst/>
          </a:prstGeom>
        </p:spPr>
      </p:pic>
      <p:pic>
        <p:nvPicPr>
          <p:cNvPr id="18" name="Picture 17">
            <a:extLst>
              <a:ext uri="{FF2B5EF4-FFF2-40B4-BE49-F238E27FC236}">
                <a16:creationId xmlns:a16="http://schemas.microsoft.com/office/drawing/2014/main" id="{4CE47727-BAA0-D2B0-16C9-0395A4E73AEB}"/>
              </a:ext>
            </a:extLst>
          </p:cNvPr>
          <p:cNvPicPr>
            <a:picLocks noChangeAspect="1"/>
          </p:cNvPicPr>
          <p:nvPr/>
        </p:nvPicPr>
        <p:blipFill>
          <a:blip r:embed="rId7"/>
          <a:stretch>
            <a:fillRect/>
          </a:stretch>
        </p:blipFill>
        <p:spPr>
          <a:xfrm>
            <a:off x="4846983" y="2640261"/>
            <a:ext cx="3067128" cy="2130522"/>
          </a:xfrm>
          <a:prstGeom prst="rect">
            <a:avLst/>
          </a:prstGeom>
        </p:spPr>
      </p:pic>
      <p:pic>
        <p:nvPicPr>
          <p:cNvPr id="22" name="Picture 21">
            <a:extLst>
              <a:ext uri="{FF2B5EF4-FFF2-40B4-BE49-F238E27FC236}">
                <a16:creationId xmlns:a16="http://schemas.microsoft.com/office/drawing/2014/main" id="{9ECB2772-A2C5-588A-51EC-84C9A62C6B77}"/>
              </a:ext>
            </a:extLst>
          </p:cNvPr>
          <p:cNvPicPr>
            <a:picLocks noChangeAspect="1"/>
          </p:cNvPicPr>
          <p:nvPr/>
        </p:nvPicPr>
        <p:blipFill>
          <a:blip r:embed="rId8"/>
          <a:stretch>
            <a:fillRect/>
          </a:stretch>
        </p:blipFill>
        <p:spPr>
          <a:xfrm>
            <a:off x="4846982" y="4800011"/>
            <a:ext cx="3095169" cy="1478419"/>
          </a:xfrm>
          <a:prstGeom prst="rect">
            <a:avLst/>
          </a:prstGeom>
        </p:spPr>
      </p:pic>
      <p:pic>
        <p:nvPicPr>
          <p:cNvPr id="24" name="Picture 23">
            <a:extLst>
              <a:ext uri="{FF2B5EF4-FFF2-40B4-BE49-F238E27FC236}">
                <a16:creationId xmlns:a16="http://schemas.microsoft.com/office/drawing/2014/main" id="{20D416E2-6524-A090-BA81-63D43C5A6E36}"/>
              </a:ext>
            </a:extLst>
          </p:cNvPr>
          <p:cNvPicPr>
            <a:picLocks noChangeAspect="1"/>
          </p:cNvPicPr>
          <p:nvPr/>
        </p:nvPicPr>
        <p:blipFill>
          <a:blip r:embed="rId9"/>
          <a:stretch>
            <a:fillRect/>
          </a:stretch>
        </p:blipFill>
        <p:spPr>
          <a:xfrm>
            <a:off x="7998474" y="3705522"/>
            <a:ext cx="3456905" cy="1355264"/>
          </a:xfrm>
          <a:prstGeom prst="rect">
            <a:avLst/>
          </a:prstGeom>
        </p:spPr>
      </p:pic>
    </p:spTree>
    <p:extLst>
      <p:ext uri="{BB962C8B-B14F-4D97-AF65-F5344CB8AC3E}">
        <p14:creationId xmlns:p14="http://schemas.microsoft.com/office/powerpoint/2010/main" val="3253197489"/>
      </p:ext>
    </p:extLst>
  </p:cSld>
  <p:clrMapOvr>
    <a:masterClrMapping/>
  </p:clrMapOvr>
  <p:transition spd="med">
    <p:pull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DOM Recap – What, Why &amp; How</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2030799"/>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600" b="0" i="0" dirty="0">
                <a:solidFill>
                  <a:schemeClr val="tx1"/>
                </a:solidFill>
                <a:effectLst>
                  <a:outerShdw blurRad="38100" dist="38100" dir="2700000" algn="tl">
                    <a:srgbClr val="000000">
                      <a:alpha val="43137"/>
                    </a:srgbClr>
                  </a:outerShdw>
                </a:effectLst>
                <a:latin typeface="quote-cjk-patch"/>
                <a:cs typeface="+mj-cs"/>
              </a:rPr>
              <a:t>🧠 Task 4 – Loops</a:t>
            </a:r>
            <a:endParaRPr lang="en-US" sz="36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88203" y="3287109"/>
            <a:ext cx="8845826" cy="25747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ct val="0"/>
              </a:spcAft>
              <a:buClrTx/>
              <a:buSzTx/>
              <a:buFontTx/>
              <a:buNone/>
              <a:tabLst/>
            </a:pPr>
            <a:r>
              <a:rPr lang="en-US" altLang="en-US" sz="2000" dirty="0">
                <a:solidFill>
                  <a:schemeClr val="tx1"/>
                </a:solidFill>
                <a:effectLst>
                  <a:outerShdw blurRad="38100" dist="38100" dir="2700000" algn="tl">
                    <a:srgbClr val="000000">
                      <a:alpha val="43137"/>
                    </a:srgbClr>
                  </a:outerShdw>
                </a:effectLst>
                <a:latin typeface="quote-cjk-patch"/>
                <a:cs typeface="+mj-cs"/>
              </a:rPr>
              <a:t>❓</a:t>
            </a:r>
            <a:r>
              <a:rPr lang="ar-EG" altLang="en-US" sz="2000" dirty="0">
                <a:solidFill>
                  <a:schemeClr val="tx1"/>
                </a:solidFill>
                <a:effectLst>
                  <a:outerShdw blurRad="38100" dist="38100" dir="2700000" algn="tl">
                    <a:srgbClr val="000000">
                      <a:alpha val="43137"/>
                    </a:srgbClr>
                  </a:outerShdw>
                </a:effectLst>
                <a:latin typeface="quote-cjk-patch"/>
                <a:cs typeface="+mj-cs"/>
              </a:rPr>
              <a:t>السؤال:</a:t>
            </a:r>
            <a:endParaRPr lang="en-US" altLang="en-US" sz="2000" dirty="0">
              <a:solidFill>
                <a:schemeClr val="tx1"/>
              </a:solidFill>
              <a:effectLst>
                <a:outerShdw blurRad="38100" dist="38100" dir="2700000" algn="tl">
                  <a:srgbClr val="000000">
                    <a:alpha val="43137"/>
                  </a:srgbClr>
                </a:outerShdw>
              </a:effectLst>
              <a:latin typeface="quote-cjk-patch"/>
              <a:cs typeface="+mj-cs"/>
            </a:endParaRPr>
          </a:p>
          <a:p>
            <a:pPr marR="0" lvl="0" indent="0" algn="r" rtl="1" fontAlgn="base">
              <a:lnSpc>
                <a:spcPct val="100000"/>
              </a:lnSpc>
              <a:spcBef>
                <a:spcPct val="0"/>
              </a:spcBef>
              <a:spcAft>
                <a:spcPct val="0"/>
              </a:spcAft>
              <a:buClrTx/>
              <a:buSzTx/>
              <a:buFontTx/>
              <a:buNone/>
              <a:tabLst/>
            </a:pPr>
            <a:r>
              <a:rPr lang="ar-EG" altLang="en-US" sz="2000" dirty="0">
                <a:solidFill>
                  <a:schemeClr val="tx1"/>
                </a:solidFill>
                <a:effectLst>
                  <a:outerShdw blurRad="38100" dist="38100" dir="2700000" algn="tl">
                    <a:srgbClr val="000000">
                      <a:alpha val="43137"/>
                    </a:srgbClr>
                  </a:outerShdw>
                </a:effectLst>
                <a:latin typeface="quote-cjk-patch"/>
                <a:cs typeface="+mj-cs"/>
              </a:rPr>
              <a:t>اطبع كل حرف في الكلمة “</a:t>
            </a:r>
            <a:r>
              <a:rPr lang="en-US" altLang="en-US" sz="2000" dirty="0">
                <a:solidFill>
                  <a:schemeClr val="tx1"/>
                </a:solidFill>
                <a:effectLst>
                  <a:outerShdw blurRad="38100" dist="38100" dir="2700000" algn="tl">
                    <a:srgbClr val="000000">
                      <a:alpha val="43137"/>
                    </a:srgbClr>
                  </a:outerShdw>
                </a:effectLst>
                <a:latin typeface="quote-cjk-patch"/>
                <a:cs typeface="+mj-cs"/>
              </a:rPr>
              <a:t> JAVASCRIPT" </a:t>
            </a:r>
            <a:r>
              <a:rPr lang="ar-EG" altLang="en-US" sz="2000" dirty="0">
                <a:solidFill>
                  <a:schemeClr val="tx1"/>
                </a:solidFill>
                <a:effectLst>
                  <a:outerShdw blurRad="38100" dist="38100" dir="2700000" algn="tl">
                    <a:srgbClr val="000000">
                      <a:alpha val="43137"/>
                    </a:srgbClr>
                  </a:outerShdw>
                </a:effectLst>
                <a:latin typeface="quote-cjk-patch"/>
                <a:cs typeface="+mj-cs"/>
              </a:rPr>
              <a:t>في سطر منفصل باستخدام </a:t>
            </a:r>
            <a:r>
              <a:rPr lang="en-US" altLang="en-US" sz="2000" dirty="0">
                <a:solidFill>
                  <a:schemeClr val="tx1"/>
                </a:solidFill>
                <a:effectLst>
                  <a:outerShdw blurRad="38100" dist="38100" dir="2700000" algn="tl">
                    <a:srgbClr val="000000">
                      <a:alpha val="43137"/>
                    </a:srgbClr>
                  </a:outerShdw>
                </a:effectLst>
                <a:latin typeface="quote-cjk-patch"/>
                <a:cs typeface="+mj-cs"/>
              </a:rPr>
              <a:t>for loop.</a:t>
            </a:r>
            <a:br>
              <a:rPr lang="en-US" altLang="en-US" sz="2000" dirty="0">
                <a:solidFill>
                  <a:schemeClr val="tx1"/>
                </a:solidFill>
                <a:effectLst>
                  <a:outerShdw blurRad="38100" dist="38100" dir="2700000" algn="tl">
                    <a:srgbClr val="000000">
                      <a:alpha val="43137"/>
                    </a:srgbClr>
                  </a:outerShdw>
                </a:effectLst>
                <a:latin typeface="quote-cjk-patch"/>
                <a:cs typeface="+mj-cs"/>
              </a:rPr>
            </a:br>
            <a:endParaRPr lang="en-US" altLang="en-US" sz="2000" dirty="0">
              <a:solidFill>
                <a:schemeClr val="tx1"/>
              </a:solidFill>
              <a:effectLst>
                <a:outerShdw blurRad="38100" dist="38100" dir="2700000" algn="tl">
                  <a:srgbClr val="000000">
                    <a:alpha val="43137"/>
                  </a:srgbClr>
                </a:outerShdw>
              </a:effectLst>
              <a:latin typeface="quote-cjk-patch"/>
              <a:cs typeface="+mj-cs"/>
            </a:endParaRPr>
          </a:p>
          <a:p>
            <a:pPr marR="0" lvl="0" indent="0" algn="r" rtl="1" fontAlgn="base">
              <a:lnSpc>
                <a:spcPct val="100000"/>
              </a:lnSpc>
              <a:spcBef>
                <a:spcPct val="0"/>
              </a:spcBef>
              <a:spcAft>
                <a:spcPct val="0"/>
              </a:spcAft>
              <a:buClrTx/>
              <a:buSzTx/>
              <a:buFontTx/>
              <a:buNone/>
              <a:tabLst/>
            </a:pPr>
            <a:r>
              <a:rPr lang="ar-EG" altLang="en-US" sz="2000" dirty="0">
                <a:solidFill>
                  <a:schemeClr val="tx1"/>
                </a:solidFill>
                <a:effectLst>
                  <a:outerShdw blurRad="38100" dist="38100" dir="2700000" algn="tl">
                    <a:srgbClr val="000000">
                      <a:alpha val="43137"/>
                    </a:srgbClr>
                  </a:outerShdw>
                </a:effectLst>
                <a:latin typeface="quote-cjk-patch"/>
                <a:cs typeface="+mj-cs"/>
              </a:rPr>
              <a:t>ضيف لمعلوماتك:-</a:t>
            </a:r>
          </a:p>
          <a:p>
            <a:pPr marR="0" lvl="0" indent="0" algn="l" fontAlgn="base">
              <a:lnSpc>
                <a:spcPct val="100000"/>
              </a:lnSpc>
              <a:spcBef>
                <a:spcPct val="0"/>
              </a:spcBef>
              <a:spcAft>
                <a:spcPct val="0"/>
              </a:spcAft>
              <a:buClrTx/>
              <a:buSzTx/>
              <a:buFontTx/>
              <a:buNone/>
              <a:tabLst/>
            </a:pPr>
            <a:r>
              <a:rPr lang="en-US" altLang="en-US" sz="2000" b="1" dirty="0" err="1">
                <a:solidFill>
                  <a:schemeClr val="tx1"/>
                </a:solidFill>
                <a:effectLst>
                  <a:outerShdw blurRad="38100" dist="38100" dir="2700000" algn="tl">
                    <a:srgbClr val="000000">
                      <a:alpha val="43137"/>
                    </a:srgbClr>
                  </a:outerShdw>
                </a:effectLst>
                <a:latin typeface="quote-cjk-patch"/>
                <a:cs typeface="+mj-cs"/>
              </a:rPr>
              <a:t>String.length</a:t>
            </a:r>
            <a:r>
              <a:rPr lang="en-US" altLang="en-US" sz="2000" b="1" dirty="0">
                <a:solidFill>
                  <a:schemeClr val="tx1"/>
                </a:solidFill>
                <a:effectLst>
                  <a:outerShdw blurRad="38100" dist="38100" dir="2700000" algn="tl">
                    <a:srgbClr val="000000">
                      <a:alpha val="43137"/>
                    </a:srgbClr>
                  </a:outerShdw>
                </a:effectLst>
                <a:latin typeface="quote-cjk-patch"/>
                <a:cs typeface="+mj-cs"/>
              </a:rPr>
              <a:t> = </a:t>
            </a:r>
            <a:r>
              <a:rPr lang="ar-EG" altLang="en-US" sz="2000" b="1" dirty="0">
                <a:solidFill>
                  <a:schemeClr val="tx1"/>
                </a:solidFill>
                <a:effectLst>
                  <a:outerShdw blurRad="38100" dist="38100" dir="2700000" algn="tl">
                    <a:srgbClr val="000000">
                      <a:alpha val="43137"/>
                    </a:srgbClr>
                  </a:outerShdw>
                </a:effectLst>
                <a:latin typeface="quote-cjk-patch"/>
                <a:cs typeface="+mj-cs"/>
              </a:rPr>
              <a:t>عدد حروف الكلمة</a:t>
            </a:r>
          </a:p>
          <a:p>
            <a:pPr marR="0" lvl="0" indent="0" algn="l" fontAlgn="base">
              <a:lnSpc>
                <a:spcPct val="100000"/>
              </a:lnSpc>
              <a:spcBef>
                <a:spcPct val="0"/>
              </a:spcBef>
              <a:spcAft>
                <a:spcPct val="0"/>
              </a:spcAft>
              <a:buClrTx/>
              <a:buSzTx/>
              <a:buFontTx/>
              <a:buNone/>
              <a:tabLst/>
            </a:pPr>
            <a:r>
              <a:rPr lang="en-US" altLang="en-US" sz="2000" b="1" dirty="0">
                <a:solidFill>
                  <a:schemeClr val="tx1"/>
                </a:solidFill>
                <a:effectLst>
                  <a:outerShdw blurRad="38100" dist="38100" dir="2700000" algn="tl">
                    <a:srgbClr val="000000">
                      <a:alpha val="43137"/>
                    </a:srgbClr>
                  </a:outerShdw>
                </a:effectLst>
                <a:latin typeface="quote-cjk-patch"/>
                <a:cs typeface="+mj-cs"/>
              </a:rPr>
              <a:t>String = Array of characters</a:t>
            </a:r>
          </a:p>
        </p:txBody>
      </p:sp>
    </p:spTree>
    <p:extLst>
      <p:ext uri="{BB962C8B-B14F-4D97-AF65-F5344CB8AC3E}">
        <p14:creationId xmlns:p14="http://schemas.microsoft.com/office/powerpoint/2010/main" val="3973303135"/>
      </p:ext>
    </p:extLst>
  </p:cSld>
  <p:clrMapOvr>
    <a:masterClrMapping/>
  </p:clrMapOvr>
  <p:transition spd="med">
    <p:pull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DOM Recap – What, Why &amp; How</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69" y="1660648"/>
            <a:ext cx="8876059" cy="1106739"/>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4 – Loops</a:t>
            </a:r>
            <a:endParaRPr lang="en-US" sz="2400" dirty="0">
              <a:solidFill>
                <a:schemeClr val="tx1"/>
              </a:solidFill>
              <a:effectLst>
                <a:outerShdw blurRad="38100" dist="38100" dir="2700000" algn="tl">
                  <a:srgbClr val="000000">
                    <a:alpha val="43137"/>
                  </a:srgbClr>
                </a:outerShdw>
              </a:effectLst>
              <a:cs typeface="+mj-cs"/>
            </a:endParaRPr>
          </a:p>
        </p:txBody>
      </p:sp>
      <p:pic>
        <p:nvPicPr>
          <p:cNvPr id="6" name="Picture 5">
            <a:extLst>
              <a:ext uri="{FF2B5EF4-FFF2-40B4-BE49-F238E27FC236}">
                <a16:creationId xmlns:a16="http://schemas.microsoft.com/office/drawing/2014/main" id="{3A016508-D610-3AF1-0E48-AF3D1E13B2DE}"/>
              </a:ext>
            </a:extLst>
          </p:cNvPr>
          <p:cNvPicPr>
            <a:picLocks noChangeAspect="1"/>
          </p:cNvPicPr>
          <p:nvPr/>
        </p:nvPicPr>
        <p:blipFill>
          <a:blip r:embed="rId4"/>
          <a:stretch>
            <a:fillRect/>
          </a:stretch>
        </p:blipFill>
        <p:spPr>
          <a:xfrm>
            <a:off x="1725677" y="3474388"/>
            <a:ext cx="4616644" cy="1520114"/>
          </a:xfrm>
          <a:prstGeom prst="rect">
            <a:avLst/>
          </a:prstGeom>
        </p:spPr>
      </p:pic>
      <p:pic>
        <p:nvPicPr>
          <p:cNvPr id="10" name="Picture 9">
            <a:extLst>
              <a:ext uri="{FF2B5EF4-FFF2-40B4-BE49-F238E27FC236}">
                <a16:creationId xmlns:a16="http://schemas.microsoft.com/office/drawing/2014/main" id="{1CC883DA-4333-7896-8AC6-4F1AD143583A}"/>
              </a:ext>
            </a:extLst>
          </p:cNvPr>
          <p:cNvPicPr>
            <a:picLocks noChangeAspect="1"/>
          </p:cNvPicPr>
          <p:nvPr/>
        </p:nvPicPr>
        <p:blipFill>
          <a:blip r:embed="rId5"/>
          <a:stretch>
            <a:fillRect/>
          </a:stretch>
        </p:blipFill>
        <p:spPr>
          <a:xfrm>
            <a:off x="6982374" y="2834316"/>
            <a:ext cx="3483949" cy="3444913"/>
          </a:xfrm>
          <a:prstGeom prst="rect">
            <a:avLst/>
          </a:prstGeom>
        </p:spPr>
      </p:pic>
    </p:spTree>
    <p:extLst>
      <p:ext uri="{BB962C8B-B14F-4D97-AF65-F5344CB8AC3E}">
        <p14:creationId xmlns:p14="http://schemas.microsoft.com/office/powerpoint/2010/main" val="3210709909"/>
      </p:ext>
    </p:extLst>
  </p:cSld>
  <p:clrMapOvr>
    <a:masterClrMapping/>
  </p:clrMapOvr>
  <p:transition spd="med">
    <p:pull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Slide 5: Build Task List with DOM Only 📝 </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69" y="1582526"/>
            <a:ext cx="8876059" cy="984992"/>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rtl="1"/>
            <a:r>
              <a:rPr lang="ar-EG" b="0" i="0" dirty="0">
                <a:solidFill>
                  <a:schemeClr val="tx1"/>
                </a:solidFill>
                <a:effectLst>
                  <a:outerShdw blurRad="38100" dist="38100" dir="2700000" algn="tl">
                    <a:srgbClr val="000000">
                      <a:alpha val="43137"/>
                    </a:srgbClr>
                  </a:outerShdw>
                </a:effectLst>
                <a:latin typeface="quote-cjk-patch"/>
                <a:cs typeface="+mj-cs"/>
              </a:rPr>
              <a:t>خلينا نطبّق اللي تعلمناه في الـ </a:t>
            </a:r>
            <a:r>
              <a:rPr lang="en-US" b="0" i="0" dirty="0">
                <a:solidFill>
                  <a:schemeClr val="tx1"/>
                </a:solidFill>
                <a:effectLst>
                  <a:outerShdw blurRad="38100" dist="38100" dir="2700000" algn="tl">
                    <a:srgbClr val="000000">
                      <a:alpha val="43137"/>
                    </a:srgbClr>
                  </a:outerShdw>
                </a:effectLst>
                <a:latin typeface="quote-cjk-patch"/>
                <a:cs typeface="+mj-cs"/>
              </a:rPr>
              <a:t> DOM </a:t>
            </a:r>
            <a:r>
              <a:rPr lang="ar-EG" b="0" i="0" dirty="0">
                <a:solidFill>
                  <a:schemeClr val="tx1"/>
                </a:solidFill>
                <a:effectLst>
                  <a:outerShdw blurRad="38100" dist="38100" dir="2700000" algn="tl">
                    <a:srgbClr val="000000">
                      <a:alpha val="43137"/>
                    </a:srgbClr>
                  </a:outerShdw>
                </a:effectLst>
                <a:latin typeface="quote-cjk-patch"/>
                <a:cs typeface="+mj-cs"/>
              </a:rPr>
              <a:t>ونعمل صفحة بسيطة فيها إدخال مهمة وزر لإضافتها لقائمة. بس خد بالك: لو عملت ريـلود هتضيع كل حاجة… ليه؟ لأننا لسه مخزّناش البيانات في مكان دائم!</a:t>
            </a:r>
            <a:endParaRPr lang="en-US" dirty="0">
              <a:solidFill>
                <a:schemeClr val="tx1"/>
              </a:solidFill>
              <a:effectLst>
                <a:outerShdw blurRad="38100" dist="38100" dir="2700000" algn="tl">
                  <a:srgbClr val="000000">
                    <a:alpha val="43137"/>
                  </a:srgbClr>
                </a:outerShdw>
              </a:effectLst>
              <a:cs typeface="+mj-cs"/>
            </a:endParaRPr>
          </a:p>
        </p:txBody>
      </p:sp>
      <p:pic>
        <p:nvPicPr>
          <p:cNvPr id="7" name="Picture 6">
            <a:extLst>
              <a:ext uri="{FF2B5EF4-FFF2-40B4-BE49-F238E27FC236}">
                <a16:creationId xmlns:a16="http://schemas.microsoft.com/office/drawing/2014/main" id="{4295E187-286F-C7A8-F165-9FFC23BD5B54}"/>
              </a:ext>
            </a:extLst>
          </p:cNvPr>
          <p:cNvPicPr>
            <a:picLocks noChangeAspect="1"/>
          </p:cNvPicPr>
          <p:nvPr/>
        </p:nvPicPr>
        <p:blipFill>
          <a:blip r:embed="rId4"/>
          <a:stretch>
            <a:fillRect/>
          </a:stretch>
        </p:blipFill>
        <p:spPr>
          <a:xfrm>
            <a:off x="1122091" y="2722264"/>
            <a:ext cx="5616638" cy="1111249"/>
          </a:xfrm>
          <a:prstGeom prst="rect">
            <a:avLst/>
          </a:prstGeom>
        </p:spPr>
      </p:pic>
      <p:pic>
        <p:nvPicPr>
          <p:cNvPr id="9" name="Picture 8">
            <a:extLst>
              <a:ext uri="{FF2B5EF4-FFF2-40B4-BE49-F238E27FC236}">
                <a16:creationId xmlns:a16="http://schemas.microsoft.com/office/drawing/2014/main" id="{35FDFDD6-A7E5-FCA7-A587-7D6F694F1F01}"/>
              </a:ext>
            </a:extLst>
          </p:cNvPr>
          <p:cNvPicPr>
            <a:picLocks noChangeAspect="1"/>
          </p:cNvPicPr>
          <p:nvPr/>
        </p:nvPicPr>
        <p:blipFill>
          <a:blip r:embed="rId5"/>
          <a:stretch>
            <a:fillRect/>
          </a:stretch>
        </p:blipFill>
        <p:spPr>
          <a:xfrm>
            <a:off x="1122091" y="3937682"/>
            <a:ext cx="5616639" cy="1789736"/>
          </a:xfrm>
          <a:prstGeom prst="rect">
            <a:avLst/>
          </a:prstGeom>
        </p:spPr>
      </p:pic>
      <p:pic>
        <p:nvPicPr>
          <p:cNvPr id="12" name="Picture 11">
            <a:extLst>
              <a:ext uri="{FF2B5EF4-FFF2-40B4-BE49-F238E27FC236}">
                <a16:creationId xmlns:a16="http://schemas.microsoft.com/office/drawing/2014/main" id="{CCF026E6-C5C7-40CD-536C-7267FC42C9EA}"/>
              </a:ext>
            </a:extLst>
          </p:cNvPr>
          <p:cNvPicPr>
            <a:picLocks noChangeAspect="1"/>
          </p:cNvPicPr>
          <p:nvPr/>
        </p:nvPicPr>
        <p:blipFill>
          <a:blip r:embed="rId6"/>
          <a:stretch>
            <a:fillRect/>
          </a:stretch>
        </p:blipFill>
        <p:spPr>
          <a:xfrm>
            <a:off x="6893421" y="2689266"/>
            <a:ext cx="4076776" cy="3038152"/>
          </a:xfrm>
          <a:prstGeom prst="rect">
            <a:avLst/>
          </a:prstGeom>
        </p:spPr>
      </p:pic>
    </p:spTree>
    <p:extLst>
      <p:ext uri="{BB962C8B-B14F-4D97-AF65-F5344CB8AC3E}">
        <p14:creationId xmlns:p14="http://schemas.microsoft.com/office/powerpoint/2010/main" val="643580497"/>
      </p:ext>
    </p:extLst>
  </p:cSld>
  <p:clrMapOvr>
    <a:masterClrMapping/>
  </p:clrMapOvr>
  <p:transition spd="med">
    <p:pull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DOM Recap – What, Why &amp; How</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2030799"/>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nb-NO" sz="3600" b="0" i="0" dirty="0">
                <a:solidFill>
                  <a:schemeClr val="tx1"/>
                </a:solidFill>
                <a:effectLst>
                  <a:outerShdw blurRad="38100" dist="38100" dir="2700000" algn="tl">
                    <a:srgbClr val="000000">
                      <a:alpha val="43137"/>
                    </a:srgbClr>
                  </a:outerShdw>
                </a:effectLst>
                <a:latin typeface="quote-cjk-patch"/>
                <a:cs typeface="+mj-cs"/>
              </a:rPr>
              <a:t>🧠 Task 5 – Task List DOM</a:t>
            </a:r>
            <a:endParaRPr lang="en-US" sz="36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88203" y="3287109"/>
            <a:ext cx="8845826" cy="25747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ct val="0"/>
              </a:spcAft>
              <a:buClrTx/>
              <a:buSzTx/>
              <a:buFontTx/>
              <a:buNone/>
              <a:tabLst/>
            </a:pPr>
            <a:r>
              <a:rPr lang="en-US" altLang="en-US" sz="2000" dirty="0">
                <a:solidFill>
                  <a:schemeClr val="tx1"/>
                </a:solidFill>
                <a:effectLst>
                  <a:outerShdw blurRad="38100" dist="38100" dir="2700000" algn="tl">
                    <a:srgbClr val="000000">
                      <a:alpha val="43137"/>
                    </a:srgbClr>
                  </a:outerShdw>
                </a:effectLst>
                <a:latin typeface="quote-cjk-patch"/>
                <a:cs typeface="+mj-cs"/>
              </a:rPr>
              <a:t>❓ </a:t>
            </a:r>
            <a:r>
              <a:rPr lang="ar-EG" altLang="en-US" sz="2000" dirty="0">
                <a:solidFill>
                  <a:schemeClr val="tx1"/>
                </a:solidFill>
                <a:effectLst>
                  <a:outerShdw blurRad="38100" dist="38100" dir="2700000" algn="tl">
                    <a:srgbClr val="000000">
                      <a:alpha val="43137"/>
                    </a:srgbClr>
                  </a:outerShdw>
                </a:effectLst>
                <a:latin typeface="quote-cjk-patch"/>
                <a:cs typeface="+mj-cs"/>
              </a:rPr>
              <a:t>السؤال:</a:t>
            </a:r>
            <a:endParaRPr lang="en-US" altLang="en-US" sz="2000" dirty="0">
              <a:solidFill>
                <a:schemeClr val="tx1"/>
              </a:solidFill>
              <a:effectLst>
                <a:outerShdw blurRad="38100" dist="38100" dir="2700000" algn="tl">
                  <a:srgbClr val="000000">
                    <a:alpha val="43137"/>
                  </a:srgbClr>
                </a:outerShdw>
              </a:effectLst>
              <a:latin typeface="quote-cjk-patch"/>
              <a:cs typeface="+mj-cs"/>
            </a:endParaRPr>
          </a:p>
          <a:p>
            <a:pPr lvl="1" algn="r" rtl="1" fontAlgn="base">
              <a:spcBef>
                <a:spcPct val="0"/>
              </a:spcBef>
              <a:spcAft>
                <a:spcPct val="0"/>
              </a:spcAft>
            </a:pPr>
            <a:r>
              <a:rPr lang="ar-EG" altLang="en-US" sz="2000" dirty="0">
                <a:solidFill>
                  <a:schemeClr val="tx1"/>
                </a:solidFill>
                <a:effectLst>
                  <a:outerShdw blurRad="38100" dist="38100" dir="2700000" algn="tl">
                    <a:srgbClr val="000000">
                      <a:alpha val="43137"/>
                    </a:srgbClr>
                  </a:outerShdw>
                </a:effectLst>
                <a:latin typeface="quote-cjk-patch"/>
                <a:cs typeface="+mj-cs"/>
              </a:rPr>
              <a:t>صمّم صفحة فيها إدخال مهمة وزر، وكل ضغطة على الزر تضيف </a:t>
            </a:r>
            <a:r>
              <a:rPr lang="en-US" altLang="en-US" sz="2000" dirty="0">
                <a:solidFill>
                  <a:schemeClr val="tx1"/>
                </a:solidFill>
                <a:effectLst>
                  <a:outerShdw blurRad="38100" dist="38100" dir="2700000" algn="tl">
                    <a:srgbClr val="000000">
                      <a:alpha val="43137"/>
                    </a:srgbClr>
                  </a:outerShdw>
                </a:effectLst>
                <a:latin typeface="quote-cjk-patch"/>
                <a:cs typeface="+mj-cs"/>
              </a:rPr>
              <a:t>&lt;li&gt;</a:t>
            </a:r>
            <a:r>
              <a:rPr lang="ar-EG" altLang="en-US" sz="2000" dirty="0">
                <a:solidFill>
                  <a:schemeClr val="tx1"/>
                </a:solidFill>
                <a:effectLst>
                  <a:outerShdw blurRad="38100" dist="38100" dir="2700000" algn="tl">
                    <a:srgbClr val="000000">
                      <a:alpha val="43137"/>
                    </a:srgbClr>
                  </a:outerShdw>
                </a:effectLst>
                <a:latin typeface="quote-cjk-patch"/>
                <a:cs typeface="+mj-cs"/>
              </a:rPr>
              <a:t> جديد داخل</a:t>
            </a:r>
            <a:r>
              <a:rPr lang="en-US" altLang="en-US" sz="2000" dirty="0">
                <a:solidFill>
                  <a:schemeClr val="tx1"/>
                </a:solidFill>
                <a:effectLst>
                  <a:outerShdw blurRad="38100" dist="38100" dir="2700000" algn="tl">
                    <a:srgbClr val="000000">
                      <a:alpha val="43137"/>
                    </a:srgbClr>
                  </a:outerShdw>
                </a:effectLst>
                <a:latin typeface="quote-cjk-patch"/>
                <a:cs typeface="+mj-cs"/>
              </a:rPr>
              <a:t> &lt;</a:t>
            </a:r>
            <a:r>
              <a:rPr lang="en-US" altLang="en-US" sz="2000" dirty="0" err="1">
                <a:solidFill>
                  <a:schemeClr val="tx1"/>
                </a:solidFill>
                <a:effectLst>
                  <a:outerShdw blurRad="38100" dist="38100" dir="2700000" algn="tl">
                    <a:srgbClr val="000000">
                      <a:alpha val="43137"/>
                    </a:srgbClr>
                  </a:outerShdw>
                </a:effectLst>
                <a:latin typeface="quote-cjk-patch"/>
                <a:cs typeface="+mj-cs"/>
              </a:rPr>
              <a:t>ul</a:t>
            </a:r>
            <a:r>
              <a:rPr lang="en-US" altLang="en-US" sz="2000" dirty="0">
                <a:solidFill>
                  <a:schemeClr val="tx1"/>
                </a:solidFill>
                <a:effectLst>
                  <a:outerShdw blurRad="38100" dist="38100" dir="2700000" algn="tl">
                    <a:srgbClr val="000000">
                      <a:alpha val="43137"/>
                    </a:srgbClr>
                  </a:outerShdw>
                </a:effectLst>
                <a:latin typeface="quote-cjk-patch"/>
                <a:cs typeface="+mj-cs"/>
              </a:rPr>
              <a:t>&gt; </a:t>
            </a:r>
            <a:r>
              <a:rPr lang="ar-EG" altLang="en-US" sz="2000" dirty="0">
                <a:solidFill>
                  <a:schemeClr val="tx1"/>
                </a:solidFill>
                <a:effectLst>
                  <a:outerShdw blurRad="38100" dist="38100" dir="2700000" algn="tl">
                    <a:srgbClr val="000000">
                      <a:alpha val="43137"/>
                    </a:srgbClr>
                  </a:outerShdw>
                </a:effectLst>
                <a:latin typeface="quote-cjk-patch"/>
                <a:cs typeface="+mj-cs"/>
              </a:rPr>
              <a:t>ويظهر على الصفحة مباشرة.</a:t>
            </a:r>
            <a:endParaRPr lang="en-US" altLang="en-US" sz="2000" b="1"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3536908949"/>
      </p:ext>
    </p:extLst>
  </p:cSld>
  <p:clrMapOvr>
    <a:masterClrMapping/>
  </p:clrMapOvr>
  <p:transition spd="med">
    <p:pull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04BCC-1009-42DB-9C86-C0A935B58136}"/>
              </a:ext>
            </a:extLst>
          </p:cNvPr>
          <p:cNvSpPr>
            <a:spLocks noGrp="1"/>
          </p:cNvSpPr>
          <p:nvPr>
            <p:ph type="ctrTitle" idx="4294967295"/>
          </p:nvPr>
        </p:nvSpPr>
        <p:spPr>
          <a:xfrm>
            <a:off x="1482864" y="1819378"/>
            <a:ext cx="9226272" cy="3219243"/>
          </a:xfrm>
        </p:spPr>
        <p:txBody>
          <a:bodyPr anchor="ctr">
            <a:normAutofit/>
          </a:bodyPr>
          <a:lstStyle/>
          <a:p>
            <a:pPr algn="ctr"/>
            <a:r>
              <a:rPr lang="en-US" sz="4000" b="1" dirty="0" err="1">
                <a:solidFill>
                  <a:schemeClr val="accent2"/>
                </a:solidFill>
                <a:latin typeface="Calibri" panose="020F0502020204030204" pitchFamily="34" charset="0"/>
                <a:ea typeface="Calibri" panose="020F0502020204030204" pitchFamily="34" charset="0"/>
                <a:cs typeface="Calibri" panose="020F0502020204030204" pitchFamily="34" charset="0"/>
              </a:rPr>
              <a:t>Js</a:t>
            </a:r>
            <a:r>
              <a:rPr lang="en-US" sz="4000" b="1" dirty="0">
                <a:solidFill>
                  <a:schemeClr val="accent2"/>
                </a:solidFill>
                <a:latin typeface="Calibri" panose="020F0502020204030204" pitchFamily="34" charset="0"/>
                <a:ea typeface="Calibri" panose="020F0502020204030204" pitchFamily="34" charset="0"/>
                <a:cs typeface="Calibri" panose="020F0502020204030204" pitchFamily="34" charset="0"/>
              </a:rPr>
              <a:t> intro</a:t>
            </a:r>
          </a:p>
        </p:txBody>
      </p:sp>
      <p:pic>
        <p:nvPicPr>
          <p:cNvPr id="5" name="Graphic 4">
            <a:extLst>
              <a:ext uri="{FF2B5EF4-FFF2-40B4-BE49-F238E27FC236}">
                <a16:creationId xmlns:a16="http://schemas.microsoft.com/office/drawing/2014/main" id="{48365FFF-C40E-CB50-8AEB-6F0CF2681B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2366" y="685798"/>
            <a:ext cx="2069896" cy="2069896"/>
          </a:xfrm>
          <a:prstGeom prst="rect">
            <a:avLst/>
          </a:prstGeom>
        </p:spPr>
      </p:pic>
      <p:pic>
        <p:nvPicPr>
          <p:cNvPr id="9" name="Graphic 8">
            <a:extLst>
              <a:ext uri="{FF2B5EF4-FFF2-40B4-BE49-F238E27FC236}">
                <a16:creationId xmlns:a16="http://schemas.microsoft.com/office/drawing/2014/main" id="{D1C75EDA-E482-BDD8-22CA-A0DA0B7F7D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8773" y="714857"/>
            <a:ext cx="2069897" cy="2069897"/>
          </a:xfrm>
          <a:prstGeom prst="rect">
            <a:avLst/>
          </a:prstGeom>
        </p:spPr>
      </p:pic>
      <p:pic>
        <p:nvPicPr>
          <p:cNvPr id="12" name="Graphic 11">
            <a:extLst>
              <a:ext uri="{FF2B5EF4-FFF2-40B4-BE49-F238E27FC236}">
                <a16:creationId xmlns:a16="http://schemas.microsoft.com/office/drawing/2014/main" id="{4DDC2AA4-E5E4-4B70-3DDF-B8E355E003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366" y="4099993"/>
            <a:ext cx="2069895" cy="2069895"/>
          </a:xfrm>
          <a:prstGeom prst="rect">
            <a:avLst/>
          </a:prstGeom>
        </p:spPr>
      </p:pic>
      <p:pic>
        <p:nvPicPr>
          <p:cNvPr id="14" name="Picture 13">
            <a:extLst>
              <a:ext uri="{FF2B5EF4-FFF2-40B4-BE49-F238E27FC236}">
                <a16:creationId xmlns:a16="http://schemas.microsoft.com/office/drawing/2014/main" id="{5B61FC18-3098-2BC7-BB5E-0D1F036319EA}"/>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9355" t="11759" r="9777" b="11945"/>
          <a:stretch/>
        </p:blipFill>
        <p:spPr>
          <a:xfrm>
            <a:off x="9294771" y="4073242"/>
            <a:ext cx="2193899" cy="2069897"/>
          </a:xfrm>
          <a:prstGeom prst="rect">
            <a:avLst/>
          </a:prstGeom>
        </p:spPr>
      </p:pic>
    </p:spTree>
    <p:extLst>
      <p:ext uri="{BB962C8B-B14F-4D97-AF65-F5344CB8AC3E}">
        <p14:creationId xmlns:p14="http://schemas.microsoft.com/office/powerpoint/2010/main" val="20083959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DOM Recap – What, Why &amp; How</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69" y="1660648"/>
            <a:ext cx="8876059" cy="4442496"/>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5 – Task List DOM html</a:t>
            </a:r>
          </a:p>
          <a:p>
            <a:pPr algn="ctr"/>
            <a:endParaRPr lang="en-US" sz="2400" dirty="0">
              <a:solidFill>
                <a:schemeClr val="tx1"/>
              </a:solidFill>
              <a:effectLst>
                <a:outerShdw blurRad="38100" dist="38100" dir="2700000" algn="tl">
                  <a:srgbClr val="000000">
                    <a:alpha val="43137"/>
                  </a:srgbClr>
                </a:outerShdw>
              </a:effectLst>
              <a:latin typeface="quote-cjk-patch"/>
              <a:cs typeface="+mj-cs"/>
            </a:endParaRPr>
          </a:p>
          <a:p>
            <a:pPr algn="ctr"/>
            <a:r>
              <a:rPr lang="en-US" sz="2400" dirty="0">
                <a:solidFill>
                  <a:schemeClr val="tx1"/>
                </a:solidFill>
                <a:effectLst>
                  <a:outerShdw blurRad="38100" dist="38100" dir="2700000" algn="tl">
                    <a:srgbClr val="000000">
                      <a:alpha val="43137"/>
                    </a:srgbClr>
                  </a:outerShdw>
                </a:effectLst>
                <a:latin typeface="quote-cjk-patch"/>
                <a:cs typeface="+mj-cs"/>
              </a:rPr>
              <a:t>Previous slide</a:t>
            </a:r>
            <a:endParaRPr lang="en-US" sz="2400" dirty="0">
              <a:solidFill>
                <a:schemeClr val="tx1"/>
              </a:solidFill>
              <a:effectLst>
                <a:outerShdw blurRad="38100" dist="38100" dir="2700000" algn="tl">
                  <a:srgbClr val="000000">
                    <a:alpha val="43137"/>
                  </a:srgbClr>
                </a:outerShdw>
              </a:effectLst>
              <a:cs typeface="+mj-cs"/>
            </a:endParaRPr>
          </a:p>
        </p:txBody>
      </p:sp>
    </p:spTree>
    <p:extLst>
      <p:ext uri="{BB962C8B-B14F-4D97-AF65-F5344CB8AC3E}">
        <p14:creationId xmlns:p14="http://schemas.microsoft.com/office/powerpoint/2010/main" val="2633248321"/>
      </p:ext>
    </p:extLst>
  </p:cSld>
  <p:clrMapOvr>
    <a:masterClrMapping/>
  </p:clrMapOvr>
  <p:transition spd="med">
    <p:pull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43B04-0A58-2233-5CAE-1509F027C3BE}"/>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AB09C09B-2C4B-1809-7B71-AC94EC3A234C}"/>
              </a:ext>
            </a:extLst>
          </p:cNvPr>
          <p:cNvSpPr/>
          <p:nvPr/>
        </p:nvSpPr>
        <p:spPr>
          <a:xfrm>
            <a:off x="2000250" y="752474"/>
            <a:ext cx="8191500" cy="873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 Lunch</a:t>
            </a:r>
            <a:endParaRPr lang="en-US" sz="3200" dirty="0"/>
          </a:p>
        </p:txBody>
      </p:sp>
      <p:pic>
        <p:nvPicPr>
          <p:cNvPr id="6" name="Picture 5">
            <a:extLst>
              <a:ext uri="{FF2B5EF4-FFF2-40B4-BE49-F238E27FC236}">
                <a16:creationId xmlns:a16="http://schemas.microsoft.com/office/drawing/2014/main" id="{D5B6C25E-B947-9CAC-3BBC-29926BA5B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295" y="1833880"/>
            <a:ext cx="4169410" cy="4169410"/>
          </a:xfrm>
          <a:prstGeom prst="rect">
            <a:avLst/>
          </a:prstGeom>
        </p:spPr>
      </p:pic>
    </p:spTree>
    <p:extLst>
      <p:ext uri="{BB962C8B-B14F-4D97-AF65-F5344CB8AC3E}">
        <p14:creationId xmlns:p14="http://schemas.microsoft.com/office/powerpoint/2010/main" val="2733416706"/>
      </p:ext>
    </p:extLst>
  </p:cSld>
  <p:clrMapOvr>
    <a:masterClrMapping/>
  </p:clrMapOvr>
  <p:transition spd="med">
    <p:pull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What is localStorage? 💾</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69" y="1582526"/>
            <a:ext cx="8876059" cy="984992"/>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rtl="1"/>
            <a:r>
              <a:rPr lang="en-US" b="0" i="0" dirty="0">
                <a:solidFill>
                  <a:schemeClr val="tx1"/>
                </a:solidFill>
                <a:effectLst>
                  <a:outerShdw blurRad="38100" dist="38100" dir="2700000" algn="tl">
                    <a:srgbClr val="000000">
                      <a:alpha val="43137"/>
                    </a:srgbClr>
                  </a:outerShdw>
                </a:effectLst>
                <a:latin typeface="quote-cjk-patch"/>
                <a:cs typeface="+mj-cs"/>
              </a:rPr>
              <a:t> localStorage </a:t>
            </a:r>
            <a:r>
              <a:rPr lang="ar-EG" b="0" i="0" dirty="0">
                <a:solidFill>
                  <a:schemeClr val="tx1"/>
                </a:solidFill>
                <a:effectLst>
                  <a:outerShdw blurRad="38100" dist="38100" dir="2700000" algn="tl">
                    <a:srgbClr val="000000">
                      <a:alpha val="43137"/>
                    </a:srgbClr>
                  </a:outerShdw>
                </a:effectLst>
                <a:latin typeface="quote-cjk-patch"/>
                <a:cs typeface="+mj-cs"/>
              </a:rPr>
              <a:t>عبارة عن مساحة تخزين دائمة داخل المتصفح. بتسمح لك تحفظ بيانات المستخدم حتى بعد ما يعمل </a:t>
            </a:r>
            <a:r>
              <a:rPr lang="en-US" b="0" i="0" dirty="0">
                <a:solidFill>
                  <a:schemeClr val="tx1"/>
                </a:solidFill>
                <a:effectLst>
                  <a:outerShdw blurRad="38100" dist="38100" dir="2700000" algn="tl">
                    <a:srgbClr val="000000">
                      <a:alpha val="43137"/>
                    </a:srgbClr>
                  </a:outerShdw>
                </a:effectLst>
                <a:latin typeface="quote-cjk-patch"/>
                <a:cs typeface="+mj-cs"/>
              </a:rPr>
              <a:t>Refresh </a:t>
            </a:r>
            <a:r>
              <a:rPr lang="ar-EG" b="0" i="0" dirty="0">
                <a:solidFill>
                  <a:schemeClr val="tx1"/>
                </a:solidFill>
                <a:effectLst>
                  <a:outerShdw blurRad="38100" dist="38100" dir="2700000" algn="tl">
                    <a:srgbClr val="000000">
                      <a:alpha val="43137"/>
                    </a:srgbClr>
                  </a:outerShdw>
                </a:effectLst>
                <a:latin typeface="quote-cjk-patch"/>
                <a:cs typeface="+mj-cs"/>
              </a:rPr>
              <a:t> أو يخرج ويرجع.</a:t>
            </a:r>
            <a:endParaRPr lang="en-US" dirty="0">
              <a:solidFill>
                <a:schemeClr val="tx1"/>
              </a:solidFill>
              <a:effectLst>
                <a:outerShdw blurRad="38100" dist="38100" dir="2700000" algn="tl">
                  <a:srgbClr val="000000">
                    <a:alpha val="43137"/>
                  </a:srgbClr>
                </a:outerShdw>
              </a:effectLst>
              <a:cs typeface="+mj-cs"/>
            </a:endParaRPr>
          </a:p>
        </p:txBody>
      </p:sp>
      <p:pic>
        <p:nvPicPr>
          <p:cNvPr id="6" name="Picture 5">
            <a:extLst>
              <a:ext uri="{FF2B5EF4-FFF2-40B4-BE49-F238E27FC236}">
                <a16:creationId xmlns:a16="http://schemas.microsoft.com/office/drawing/2014/main" id="{36379EC8-6AFA-B6F6-96D1-7A203174CF2C}"/>
              </a:ext>
            </a:extLst>
          </p:cNvPr>
          <p:cNvPicPr>
            <a:picLocks noChangeAspect="1"/>
          </p:cNvPicPr>
          <p:nvPr/>
        </p:nvPicPr>
        <p:blipFill>
          <a:blip r:embed="rId4"/>
          <a:stretch>
            <a:fillRect/>
          </a:stretch>
        </p:blipFill>
        <p:spPr>
          <a:xfrm>
            <a:off x="1657969" y="2928285"/>
            <a:ext cx="5616639" cy="872281"/>
          </a:xfrm>
          <a:prstGeom prst="rect">
            <a:avLst/>
          </a:prstGeom>
        </p:spPr>
      </p:pic>
      <p:pic>
        <p:nvPicPr>
          <p:cNvPr id="10" name="Picture 9">
            <a:extLst>
              <a:ext uri="{FF2B5EF4-FFF2-40B4-BE49-F238E27FC236}">
                <a16:creationId xmlns:a16="http://schemas.microsoft.com/office/drawing/2014/main" id="{3B3BA243-A31C-59A8-26C6-DEA4367D545F}"/>
              </a:ext>
            </a:extLst>
          </p:cNvPr>
          <p:cNvPicPr>
            <a:picLocks noChangeAspect="1"/>
          </p:cNvPicPr>
          <p:nvPr/>
        </p:nvPicPr>
        <p:blipFill>
          <a:blip r:embed="rId5"/>
          <a:stretch>
            <a:fillRect/>
          </a:stretch>
        </p:blipFill>
        <p:spPr>
          <a:xfrm>
            <a:off x="1659513" y="3951412"/>
            <a:ext cx="5615095" cy="797411"/>
          </a:xfrm>
          <a:prstGeom prst="rect">
            <a:avLst/>
          </a:prstGeom>
        </p:spPr>
      </p:pic>
      <p:pic>
        <p:nvPicPr>
          <p:cNvPr id="13" name="Picture 12">
            <a:extLst>
              <a:ext uri="{FF2B5EF4-FFF2-40B4-BE49-F238E27FC236}">
                <a16:creationId xmlns:a16="http://schemas.microsoft.com/office/drawing/2014/main" id="{F28D4133-0BB0-9F7D-A855-EE657507C743}"/>
              </a:ext>
            </a:extLst>
          </p:cNvPr>
          <p:cNvPicPr>
            <a:picLocks noChangeAspect="1"/>
          </p:cNvPicPr>
          <p:nvPr/>
        </p:nvPicPr>
        <p:blipFill>
          <a:blip r:embed="rId6"/>
          <a:stretch>
            <a:fillRect/>
          </a:stretch>
        </p:blipFill>
        <p:spPr>
          <a:xfrm>
            <a:off x="1657969" y="5008567"/>
            <a:ext cx="5615095" cy="747296"/>
          </a:xfrm>
          <a:prstGeom prst="rect">
            <a:avLst/>
          </a:prstGeom>
        </p:spPr>
      </p:pic>
      <p:pic>
        <p:nvPicPr>
          <p:cNvPr id="16" name="Picture 15">
            <a:extLst>
              <a:ext uri="{FF2B5EF4-FFF2-40B4-BE49-F238E27FC236}">
                <a16:creationId xmlns:a16="http://schemas.microsoft.com/office/drawing/2014/main" id="{5D2EE5AF-BB39-728F-F7D6-B6280A87E75B}"/>
              </a:ext>
            </a:extLst>
          </p:cNvPr>
          <p:cNvPicPr>
            <a:picLocks noChangeAspect="1"/>
          </p:cNvPicPr>
          <p:nvPr/>
        </p:nvPicPr>
        <p:blipFill>
          <a:blip r:embed="rId7"/>
          <a:stretch>
            <a:fillRect/>
          </a:stretch>
        </p:blipFill>
        <p:spPr>
          <a:xfrm>
            <a:off x="7521938" y="2690338"/>
            <a:ext cx="3012090" cy="3643254"/>
          </a:xfrm>
          <a:prstGeom prst="rect">
            <a:avLst/>
          </a:prstGeom>
        </p:spPr>
      </p:pic>
    </p:spTree>
    <p:extLst>
      <p:ext uri="{BB962C8B-B14F-4D97-AF65-F5344CB8AC3E}">
        <p14:creationId xmlns:p14="http://schemas.microsoft.com/office/powerpoint/2010/main" val="4274911238"/>
      </p:ext>
    </p:extLst>
  </p:cSld>
  <p:clrMapOvr>
    <a:masterClrMapping/>
  </p:clrMapOvr>
  <p:transition spd="med">
    <p:pull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DOM Recap – What, Why &amp; How</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2030799"/>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nb-NO" sz="3600" b="0" i="0" dirty="0">
                <a:solidFill>
                  <a:schemeClr val="tx1"/>
                </a:solidFill>
                <a:effectLst>
                  <a:outerShdw blurRad="38100" dist="38100" dir="2700000" algn="tl">
                    <a:srgbClr val="000000">
                      <a:alpha val="43137"/>
                    </a:srgbClr>
                  </a:outerShdw>
                </a:effectLst>
                <a:latin typeface="quote-cjk-patch"/>
                <a:cs typeface="+mj-cs"/>
              </a:rPr>
              <a:t>🧠 Task 6 – localStorage</a:t>
            </a:r>
            <a:endParaRPr lang="en-US" sz="36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88203" y="3287109"/>
            <a:ext cx="8845826" cy="25747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ct val="0"/>
              </a:spcAft>
              <a:buClrTx/>
              <a:buSzTx/>
              <a:buFontTx/>
              <a:buNone/>
              <a:tabLst/>
            </a:pPr>
            <a:r>
              <a:rPr lang="en-US" altLang="en-US" sz="2400" dirty="0">
                <a:solidFill>
                  <a:schemeClr val="tx1"/>
                </a:solidFill>
                <a:effectLst>
                  <a:outerShdw blurRad="38100" dist="38100" dir="2700000" algn="tl">
                    <a:srgbClr val="000000">
                      <a:alpha val="43137"/>
                    </a:srgbClr>
                  </a:outerShdw>
                </a:effectLst>
                <a:latin typeface="quote-cjk-patch"/>
                <a:cs typeface="+mj-cs"/>
              </a:rPr>
              <a:t>❓ </a:t>
            </a:r>
            <a:r>
              <a:rPr lang="ar-EG" altLang="en-US" sz="2400" dirty="0">
                <a:solidFill>
                  <a:schemeClr val="tx1"/>
                </a:solidFill>
                <a:effectLst>
                  <a:outerShdw blurRad="38100" dist="38100" dir="2700000" algn="tl">
                    <a:srgbClr val="000000">
                      <a:alpha val="43137"/>
                    </a:srgbClr>
                  </a:outerShdw>
                </a:effectLst>
                <a:latin typeface="quote-cjk-patch"/>
                <a:cs typeface="+mj-cs"/>
              </a:rPr>
              <a:t>السؤال:</a:t>
            </a:r>
            <a:endParaRPr lang="en-US" altLang="en-US" sz="2400" dirty="0">
              <a:solidFill>
                <a:schemeClr val="tx1"/>
              </a:solidFill>
              <a:effectLst>
                <a:outerShdw blurRad="38100" dist="38100" dir="2700000" algn="tl">
                  <a:srgbClr val="000000">
                    <a:alpha val="43137"/>
                  </a:srgbClr>
                </a:outerShdw>
              </a:effectLst>
              <a:latin typeface="quote-cjk-patch"/>
              <a:cs typeface="+mj-cs"/>
            </a:endParaRPr>
          </a:p>
          <a:p>
            <a:pPr lvl="1" algn="r" rtl="1" fontAlgn="base">
              <a:spcBef>
                <a:spcPct val="0"/>
              </a:spcBef>
              <a:spcAft>
                <a:spcPct val="0"/>
              </a:spcAft>
            </a:pPr>
            <a:r>
              <a:rPr lang="ar-EG" altLang="en-US" sz="2400" dirty="0">
                <a:solidFill>
                  <a:schemeClr val="tx1"/>
                </a:solidFill>
                <a:effectLst>
                  <a:outerShdw blurRad="38100" dist="38100" dir="2700000" algn="tl">
                    <a:srgbClr val="000000">
                      <a:alpha val="43137"/>
                    </a:srgbClr>
                  </a:outerShdw>
                </a:effectLst>
                <a:latin typeface="quote-cjk-patch"/>
                <a:cs typeface="+mj-cs"/>
              </a:rPr>
              <a:t>خزّن اسم المستخدم ولونه المفضل داخل </a:t>
            </a:r>
            <a:r>
              <a:rPr lang="en-US" altLang="en-US" sz="2400" dirty="0">
                <a:solidFill>
                  <a:schemeClr val="tx1"/>
                </a:solidFill>
                <a:effectLst>
                  <a:outerShdw blurRad="38100" dist="38100" dir="2700000" algn="tl">
                    <a:srgbClr val="000000">
                      <a:alpha val="43137"/>
                    </a:srgbClr>
                  </a:outerShdw>
                </a:effectLst>
                <a:latin typeface="quote-cjk-patch"/>
                <a:cs typeface="+mj-cs"/>
              </a:rPr>
              <a:t>localStorage، </a:t>
            </a:r>
            <a:r>
              <a:rPr lang="ar-EG" altLang="en-US" sz="2400" dirty="0">
                <a:solidFill>
                  <a:schemeClr val="tx1"/>
                </a:solidFill>
                <a:effectLst>
                  <a:outerShdw blurRad="38100" dist="38100" dir="2700000" algn="tl">
                    <a:srgbClr val="000000">
                      <a:alpha val="43137"/>
                    </a:srgbClr>
                  </a:outerShdw>
                </a:effectLst>
                <a:latin typeface="quote-cjk-patch"/>
                <a:cs typeface="+mj-cs"/>
              </a:rPr>
              <a:t>وبعدها اعرضهم باستخدام </a:t>
            </a:r>
            <a:r>
              <a:rPr lang="en-US" altLang="en-US" sz="2400" dirty="0">
                <a:solidFill>
                  <a:schemeClr val="tx1"/>
                </a:solidFill>
                <a:effectLst>
                  <a:outerShdw blurRad="38100" dist="38100" dir="2700000" algn="tl">
                    <a:srgbClr val="000000">
                      <a:alpha val="43137"/>
                    </a:srgbClr>
                  </a:outerShdw>
                </a:effectLst>
                <a:latin typeface="quote-cjk-patch"/>
                <a:cs typeface="+mj-cs"/>
              </a:rPr>
              <a:t>console.log().</a:t>
            </a:r>
            <a:endParaRPr lang="en-US" altLang="en-US" sz="2400" b="1"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665548752"/>
      </p:ext>
    </p:extLst>
  </p:cSld>
  <p:clrMapOvr>
    <a:masterClrMapping/>
  </p:clrMapOvr>
  <p:transition spd="med">
    <p:pull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DOM Recap – What, Why &amp; How</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69" y="1660648"/>
            <a:ext cx="8876059" cy="1106739"/>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6 – localStorage</a:t>
            </a:r>
            <a:endParaRPr lang="en-US" sz="2400" dirty="0">
              <a:solidFill>
                <a:schemeClr val="tx1"/>
              </a:solidFill>
              <a:effectLst>
                <a:outerShdw blurRad="38100" dist="38100" dir="2700000" algn="tl">
                  <a:srgbClr val="000000">
                    <a:alpha val="43137"/>
                  </a:srgbClr>
                </a:outerShdw>
              </a:effectLst>
              <a:cs typeface="+mj-cs"/>
            </a:endParaRPr>
          </a:p>
        </p:txBody>
      </p:sp>
      <p:pic>
        <p:nvPicPr>
          <p:cNvPr id="7" name="Picture 6">
            <a:extLst>
              <a:ext uri="{FF2B5EF4-FFF2-40B4-BE49-F238E27FC236}">
                <a16:creationId xmlns:a16="http://schemas.microsoft.com/office/drawing/2014/main" id="{3E17D8EC-1D22-2E7B-0E9E-066D46A666E3}"/>
              </a:ext>
            </a:extLst>
          </p:cNvPr>
          <p:cNvPicPr>
            <a:picLocks noChangeAspect="1"/>
          </p:cNvPicPr>
          <p:nvPr/>
        </p:nvPicPr>
        <p:blipFill>
          <a:blip r:embed="rId4"/>
          <a:stretch>
            <a:fillRect/>
          </a:stretch>
        </p:blipFill>
        <p:spPr>
          <a:xfrm>
            <a:off x="1228720" y="3429000"/>
            <a:ext cx="5055994" cy="1540786"/>
          </a:xfrm>
          <a:prstGeom prst="rect">
            <a:avLst/>
          </a:prstGeom>
        </p:spPr>
      </p:pic>
      <p:pic>
        <p:nvPicPr>
          <p:cNvPr id="9" name="Picture 8">
            <a:extLst>
              <a:ext uri="{FF2B5EF4-FFF2-40B4-BE49-F238E27FC236}">
                <a16:creationId xmlns:a16="http://schemas.microsoft.com/office/drawing/2014/main" id="{1B6365C0-22F0-5A8C-2457-8CF35943D074}"/>
              </a:ext>
            </a:extLst>
          </p:cNvPr>
          <p:cNvPicPr>
            <a:picLocks noChangeAspect="1"/>
          </p:cNvPicPr>
          <p:nvPr/>
        </p:nvPicPr>
        <p:blipFill>
          <a:blip r:embed="rId5"/>
          <a:stretch>
            <a:fillRect/>
          </a:stretch>
        </p:blipFill>
        <p:spPr>
          <a:xfrm>
            <a:off x="6405607" y="3429000"/>
            <a:ext cx="4839649" cy="1540786"/>
          </a:xfrm>
          <a:prstGeom prst="rect">
            <a:avLst/>
          </a:prstGeom>
        </p:spPr>
      </p:pic>
    </p:spTree>
    <p:extLst>
      <p:ext uri="{BB962C8B-B14F-4D97-AF65-F5344CB8AC3E}">
        <p14:creationId xmlns:p14="http://schemas.microsoft.com/office/powerpoint/2010/main" val="3429352042"/>
      </p:ext>
    </p:extLst>
  </p:cSld>
  <p:clrMapOvr>
    <a:masterClrMapping/>
  </p:clrMapOvr>
  <p:transition spd="med">
    <p:pull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Making Your Task List Permanent 🔒</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69" y="1582526"/>
            <a:ext cx="8876059" cy="984992"/>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rtl="1"/>
            <a:r>
              <a:rPr lang="ar-EG" b="0" i="0" dirty="0" err="1">
                <a:solidFill>
                  <a:schemeClr val="tx1"/>
                </a:solidFill>
                <a:effectLst>
                  <a:outerShdw blurRad="38100" dist="38100" dir="2700000" algn="tl">
                    <a:srgbClr val="000000">
                      <a:alpha val="43137"/>
                    </a:srgbClr>
                  </a:outerShdw>
                </a:effectLst>
                <a:latin typeface="quote-cjk-patch"/>
                <a:cs typeface="+mj-cs"/>
              </a:rPr>
              <a:t>دلوقتي</a:t>
            </a:r>
            <a:r>
              <a:rPr lang="ar-EG" b="0" i="0" dirty="0">
                <a:solidFill>
                  <a:schemeClr val="tx1"/>
                </a:solidFill>
                <a:effectLst>
                  <a:outerShdw blurRad="38100" dist="38100" dir="2700000" algn="tl">
                    <a:srgbClr val="000000">
                      <a:alpha val="43137"/>
                    </a:srgbClr>
                  </a:outerShdw>
                </a:effectLst>
                <a:latin typeface="quote-cjk-patch"/>
                <a:cs typeface="+mj-cs"/>
              </a:rPr>
              <a:t> </a:t>
            </a:r>
            <a:r>
              <a:rPr lang="ar-EG" b="0" i="0" dirty="0" err="1">
                <a:solidFill>
                  <a:schemeClr val="tx1"/>
                </a:solidFill>
                <a:effectLst>
                  <a:outerShdw blurRad="38100" dist="38100" dir="2700000" algn="tl">
                    <a:srgbClr val="000000">
                      <a:alpha val="43137"/>
                    </a:srgbClr>
                  </a:outerShdw>
                </a:effectLst>
                <a:latin typeface="quote-cjk-patch"/>
                <a:cs typeface="+mj-cs"/>
              </a:rPr>
              <a:t>هنخلي</a:t>
            </a:r>
            <a:r>
              <a:rPr lang="ar-EG" b="0" i="0" dirty="0">
                <a:solidFill>
                  <a:schemeClr val="tx1"/>
                </a:solidFill>
                <a:effectLst>
                  <a:outerShdw blurRad="38100" dist="38100" dir="2700000" algn="tl">
                    <a:srgbClr val="000000">
                      <a:alpha val="43137"/>
                    </a:srgbClr>
                  </a:outerShdw>
                </a:effectLst>
                <a:latin typeface="quote-cjk-patch"/>
                <a:cs typeface="+mj-cs"/>
              </a:rPr>
              <a:t> المهمات محفوظة! أي مهمة يكتبها المستخدم لازم </a:t>
            </a:r>
            <a:r>
              <a:rPr lang="ar-EG" b="0" i="0" dirty="0" err="1">
                <a:solidFill>
                  <a:schemeClr val="tx1"/>
                </a:solidFill>
                <a:effectLst>
                  <a:outerShdw blurRad="38100" dist="38100" dir="2700000" algn="tl">
                    <a:srgbClr val="000000">
                      <a:alpha val="43137"/>
                    </a:srgbClr>
                  </a:outerShdw>
                </a:effectLst>
                <a:latin typeface="quote-cjk-patch"/>
                <a:cs typeface="+mj-cs"/>
              </a:rPr>
              <a:t>تتسجّل</a:t>
            </a:r>
            <a:r>
              <a:rPr lang="ar-EG" b="0" i="0" dirty="0">
                <a:solidFill>
                  <a:schemeClr val="tx1"/>
                </a:solidFill>
                <a:effectLst>
                  <a:outerShdw blurRad="38100" dist="38100" dir="2700000" algn="tl">
                    <a:srgbClr val="000000">
                      <a:alpha val="43137"/>
                    </a:srgbClr>
                  </a:outerShdw>
                </a:effectLst>
                <a:latin typeface="quote-cjk-patch"/>
                <a:cs typeface="+mj-cs"/>
              </a:rPr>
              <a:t> في </a:t>
            </a:r>
            <a:r>
              <a:rPr lang="en-US" b="0" i="0" dirty="0">
                <a:solidFill>
                  <a:schemeClr val="tx1"/>
                </a:solidFill>
                <a:effectLst>
                  <a:outerShdw blurRad="38100" dist="38100" dir="2700000" algn="tl">
                    <a:srgbClr val="000000">
                      <a:alpha val="43137"/>
                    </a:srgbClr>
                  </a:outerShdw>
                </a:effectLst>
                <a:latin typeface="quote-cjk-patch"/>
                <a:cs typeface="+mj-cs"/>
              </a:rPr>
              <a:t>localStorage، </a:t>
            </a:r>
            <a:r>
              <a:rPr lang="ar-EG" b="0" i="0" dirty="0">
                <a:solidFill>
                  <a:schemeClr val="tx1"/>
                </a:solidFill>
                <a:effectLst>
                  <a:outerShdw blurRad="38100" dist="38100" dir="2700000" algn="tl">
                    <a:srgbClr val="000000">
                      <a:alpha val="43137"/>
                    </a:srgbClr>
                  </a:outerShdw>
                </a:effectLst>
                <a:latin typeface="quote-cjk-patch"/>
                <a:cs typeface="+mj-cs"/>
              </a:rPr>
              <a:t>ولما الصفحة تفتح تتعرض تلقائيًا.</a:t>
            </a:r>
            <a:endParaRPr lang="en-US" dirty="0">
              <a:solidFill>
                <a:schemeClr val="tx1"/>
              </a:solidFill>
              <a:effectLst>
                <a:outerShdw blurRad="38100" dist="38100" dir="2700000" algn="tl">
                  <a:srgbClr val="000000">
                    <a:alpha val="43137"/>
                  </a:srgbClr>
                </a:outerShdw>
              </a:effectLst>
              <a:cs typeface="+mj-cs"/>
            </a:endParaRPr>
          </a:p>
        </p:txBody>
      </p:sp>
      <p:pic>
        <p:nvPicPr>
          <p:cNvPr id="9" name="Picture 8">
            <a:extLst>
              <a:ext uri="{FF2B5EF4-FFF2-40B4-BE49-F238E27FC236}">
                <a16:creationId xmlns:a16="http://schemas.microsoft.com/office/drawing/2014/main" id="{DA4C70B4-23C8-98A7-B708-40552ED8C2A7}"/>
              </a:ext>
            </a:extLst>
          </p:cNvPr>
          <p:cNvPicPr>
            <a:picLocks noChangeAspect="1"/>
          </p:cNvPicPr>
          <p:nvPr/>
        </p:nvPicPr>
        <p:blipFill>
          <a:blip r:embed="rId4"/>
          <a:stretch>
            <a:fillRect/>
          </a:stretch>
        </p:blipFill>
        <p:spPr>
          <a:xfrm>
            <a:off x="1657969" y="2827430"/>
            <a:ext cx="8876058" cy="2680549"/>
          </a:xfrm>
          <a:prstGeom prst="rect">
            <a:avLst/>
          </a:prstGeom>
        </p:spPr>
      </p:pic>
    </p:spTree>
    <p:extLst>
      <p:ext uri="{BB962C8B-B14F-4D97-AF65-F5344CB8AC3E}">
        <p14:creationId xmlns:p14="http://schemas.microsoft.com/office/powerpoint/2010/main" val="539780410"/>
      </p:ext>
    </p:extLst>
  </p:cSld>
  <p:clrMapOvr>
    <a:masterClrMapping/>
  </p:clrMapOvr>
  <p:transition spd="med">
    <p:pull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DOM Recap – What, Why &amp; How</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2030799"/>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nb-NO" sz="3600" b="0" i="0" dirty="0">
                <a:solidFill>
                  <a:schemeClr val="tx1"/>
                </a:solidFill>
                <a:effectLst>
                  <a:outerShdw blurRad="38100" dist="38100" dir="2700000" algn="tl">
                    <a:srgbClr val="000000">
                      <a:alpha val="43137"/>
                    </a:srgbClr>
                  </a:outerShdw>
                </a:effectLst>
                <a:latin typeface="quote-cjk-patch"/>
                <a:cs typeface="+mj-cs"/>
              </a:rPr>
              <a:t>🧠 Task 7 – Persistent Tasks</a:t>
            </a:r>
            <a:endParaRPr lang="en-US" sz="36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88203" y="3287109"/>
            <a:ext cx="8845826" cy="25747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ct val="0"/>
              </a:spcAft>
              <a:buClrTx/>
              <a:buSzTx/>
              <a:buFontTx/>
              <a:buNone/>
              <a:tabLst/>
            </a:pPr>
            <a:r>
              <a:rPr lang="en-US" altLang="en-US" sz="2400" dirty="0">
                <a:solidFill>
                  <a:schemeClr val="tx1"/>
                </a:solidFill>
                <a:effectLst>
                  <a:outerShdw blurRad="38100" dist="38100" dir="2700000" algn="tl">
                    <a:srgbClr val="000000">
                      <a:alpha val="43137"/>
                    </a:srgbClr>
                  </a:outerShdw>
                </a:effectLst>
                <a:latin typeface="quote-cjk-patch"/>
                <a:cs typeface="+mj-cs"/>
              </a:rPr>
              <a:t>❓ </a:t>
            </a:r>
            <a:r>
              <a:rPr lang="ar-EG" altLang="en-US" sz="2400" dirty="0">
                <a:solidFill>
                  <a:schemeClr val="tx1"/>
                </a:solidFill>
                <a:effectLst>
                  <a:outerShdw blurRad="38100" dist="38100" dir="2700000" algn="tl">
                    <a:srgbClr val="000000">
                      <a:alpha val="43137"/>
                    </a:srgbClr>
                  </a:outerShdw>
                </a:effectLst>
                <a:latin typeface="quote-cjk-patch"/>
                <a:cs typeface="+mj-cs"/>
              </a:rPr>
              <a:t>السؤال:</a:t>
            </a:r>
            <a:endParaRPr lang="en-US" altLang="en-US" sz="2400" dirty="0">
              <a:solidFill>
                <a:schemeClr val="tx1"/>
              </a:solidFill>
              <a:effectLst>
                <a:outerShdw blurRad="38100" dist="38100" dir="2700000" algn="tl">
                  <a:srgbClr val="000000">
                    <a:alpha val="43137"/>
                  </a:srgbClr>
                </a:outerShdw>
              </a:effectLst>
              <a:latin typeface="quote-cjk-patch"/>
              <a:cs typeface="+mj-cs"/>
            </a:endParaRPr>
          </a:p>
          <a:p>
            <a:pPr lvl="1" algn="r" rtl="1" fontAlgn="base">
              <a:spcBef>
                <a:spcPct val="0"/>
              </a:spcBef>
              <a:spcAft>
                <a:spcPct val="0"/>
              </a:spcAft>
            </a:pPr>
            <a:r>
              <a:rPr lang="ar-EG" altLang="en-US" sz="2400" dirty="0">
                <a:solidFill>
                  <a:schemeClr val="tx1"/>
                </a:solidFill>
                <a:effectLst>
                  <a:outerShdw blurRad="38100" dist="38100" dir="2700000" algn="tl">
                    <a:srgbClr val="000000">
                      <a:alpha val="43137"/>
                    </a:srgbClr>
                  </a:outerShdw>
                </a:effectLst>
                <a:latin typeface="quote-cjk-patch"/>
                <a:cs typeface="+mj-cs"/>
              </a:rPr>
              <a:t>عدّل قائمة المهام </a:t>
            </a:r>
            <a:r>
              <a:rPr lang="ar-EG" altLang="en-US" sz="2400" dirty="0" err="1">
                <a:solidFill>
                  <a:schemeClr val="tx1"/>
                </a:solidFill>
                <a:effectLst>
                  <a:outerShdw blurRad="38100" dist="38100" dir="2700000" algn="tl">
                    <a:srgbClr val="000000">
                      <a:alpha val="43137"/>
                    </a:srgbClr>
                  </a:outerShdw>
                </a:effectLst>
                <a:latin typeface="quote-cjk-patch"/>
                <a:cs typeface="+mj-cs"/>
              </a:rPr>
              <a:t>بتاعتك</a:t>
            </a:r>
            <a:r>
              <a:rPr lang="ar-EG" altLang="en-US" sz="2400" dirty="0">
                <a:solidFill>
                  <a:schemeClr val="tx1"/>
                </a:solidFill>
                <a:effectLst>
                  <a:outerShdw blurRad="38100" dist="38100" dir="2700000" algn="tl">
                    <a:srgbClr val="000000">
                      <a:alpha val="43137"/>
                    </a:srgbClr>
                  </a:outerShdw>
                </a:effectLst>
                <a:latin typeface="quote-cjk-patch"/>
                <a:cs typeface="+mj-cs"/>
              </a:rPr>
              <a:t> بحيث أي مهمة تُكتب يتم حفظها في </a:t>
            </a:r>
            <a:r>
              <a:rPr lang="en-US" altLang="en-US" sz="2400" dirty="0">
                <a:solidFill>
                  <a:schemeClr val="tx1"/>
                </a:solidFill>
                <a:effectLst>
                  <a:outerShdw blurRad="38100" dist="38100" dir="2700000" algn="tl">
                    <a:srgbClr val="000000">
                      <a:alpha val="43137"/>
                    </a:srgbClr>
                  </a:outerShdw>
                </a:effectLst>
                <a:latin typeface="quote-cjk-patch"/>
                <a:cs typeface="+mj-cs"/>
              </a:rPr>
              <a:t>localStorage، </a:t>
            </a:r>
            <a:r>
              <a:rPr lang="ar-EG" altLang="en-US" sz="2400" dirty="0">
                <a:solidFill>
                  <a:schemeClr val="tx1"/>
                </a:solidFill>
                <a:effectLst>
                  <a:outerShdw blurRad="38100" dist="38100" dir="2700000" algn="tl">
                    <a:srgbClr val="000000">
                      <a:alpha val="43137"/>
                    </a:srgbClr>
                  </a:outerShdw>
                </a:effectLst>
                <a:latin typeface="quote-cjk-patch"/>
                <a:cs typeface="+mj-cs"/>
              </a:rPr>
              <a:t>وتظهر تلقائيًا عند فتح الصفحة.</a:t>
            </a:r>
            <a:endParaRPr lang="en-US" altLang="en-US" sz="2400" b="1"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830867996"/>
      </p:ext>
    </p:extLst>
  </p:cSld>
  <p:clrMapOvr>
    <a:masterClrMapping/>
  </p:clrMapOvr>
  <p:transition spd="med">
    <p:pull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DOM Recap – What, Why &amp; How</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69" y="1660648"/>
            <a:ext cx="8876059" cy="81419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7 – Persistent Tasks</a:t>
            </a:r>
            <a:endParaRPr lang="en-US" sz="2400" dirty="0">
              <a:solidFill>
                <a:schemeClr val="tx1"/>
              </a:solidFill>
              <a:effectLst>
                <a:outerShdw blurRad="38100" dist="38100" dir="2700000" algn="tl">
                  <a:srgbClr val="000000">
                    <a:alpha val="43137"/>
                  </a:srgbClr>
                </a:outerShdw>
              </a:effectLst>
              <a:cs typeface="+mj-cs"/>
            </a:endParaRPr>
          </a:p>
        </p:txBody>
      </p:sp>
      <p:pic>
        <p:nvPicPr>
          <p:cNvPr id="6" name="Picture 5">
            <a:extLst>
              <a:ext uri="{FF2B5EF4-FFF2-40B4-BE49-F238E27FC236}">
                <a16:creationId xmlns:a16="http://schemas.microsoft.com/office/drawing/2014/main" id="{96AE9A17-F327-D909-B2AA-B843AF2A95B0}"/>
              </a:ext>
            </a:extLst>
          </p:cNvPr>
          <p:cNvPicPr>
            <a:picLocks noChangeAspect="1"/>
          </p:cNvPicPr>
          <p:nvPr/>
        </p:nvPicPr>
        <p:blipFill>
          <a:blip r:embed="rId4"/>
          <a:stretch>
            <a:fillRect/>
          </a:stretch>
        </p:blipFill>
        <p:spPr>
          <a:xfrm>
            <a:off x="862112" y="2777391"/>
            <a:ext cx="7158766" cy="3103801"/>
          </a:xfrm>
          <a:prstGeom prst="rect">
            <a:avLst/>
          </a:prstGeom>
        </p:spPr>
      </p:pic>
      <p:pic>
        <p:nvPicPr>
          <p:cNvPr id="10" name="Picture 9">
            <a:extLst>
              <a:ext uri="{FF2B5EF4-FFF2-40B4-BE49-F238E27FC236}">
                <a16:creationId xmlns:a16="http://schemas.microsoft.com/office/drawing/2014/main" id="{E9C12673-85B9-0E3C-1D76-7E2542CAF7A3}"/>
              </a:ext>
            </a:extLst>
          </p:cNvPr>
          <p:cNvPicPr>
            <a:picLocks noChangeAspect="1"/>
          </p:cNvPicPr>
          <p:nvPr/>
        </p:nvPicPr>
        <p:blipFill>
          <a:blip r:embed="rId5"/>
          <a:stretch>
            <a:fillRect/>
          </a:stretch>
        </p:blipFill>
        <p:spPr>
          <a:xfrm>
            <a:off x="8155561" y="3429000"/>
            <a:ext cx="3484358" cy="1898374"/>
          </a:xfrm>
          <a:prstGeom prst="rect">
            <a:avLst/>
          </a:prstGeom>
        </p:spPr>
      </p:pic>
    </p:spTree>
    <p:extLst>
      <p:ext uri="{BB962C8B-B14F-4D97-AF65-F5344CB8AC3E}">
        <p14:creationId xmlns:p14="http://schemas.microsoft.com/office/powerpoint/2010/main" val="2488610557"/>
      </p:ext>
    </p:extLst>
  </p:cSld>
  <p:clrMapOvr>
    <a:masterClrMapping/>
  </p:clrMapOvr>
  <p:transition spd="med">
    <p:pull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9A1A6-9345-8C13-3008-2B6DC726AB26}"/>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B949BA1-65AC-49DB-D42A-70BC0D09EF04}"/>
              </a:ext>
            </a:extLst>
          </p:cNvPr>
          <p:cNvSpPr/>
          <p:nvPr/>
        </p:nvSpPr>
        <p:spPr>
          <a:xfrm>
            <a:off x="2000250" y="783590"/>
            <a:ext cx="8191500" cy="6997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 🍵 Break</a:t>
            </a:r>
            <a:endParaRPr lang="en-US" sz="2800" dirty="0"/>
          </a:p>
        </p:txBody>
      </p:sp>
      <p:pic>
        <p:nvPicPr>
          <p:cNvPr id="6" name="Picture 5">
            <a:extLst>
              <a:ext uri="{FF2B5EF4-FFF2-40B4-BE49-F238E27FC236}">
                <a16:creationId xmlns:a16="http://schemas.microsoft.com/office/drawing/2014/main" id="{98092927-D775-E8CC-82DC-92DDE0847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5337" y="1639983"/>
            <a:ext cx="6101325" cy="4557617"/>
          </a:xfrm>
          <a:prstGeom prst="rect">
            <a:avLst/>
          </a:prstGeom>
        </p:spPr>
      </p:pic>
    </p:spTree>
    <p:extLst>
      <p:ext uri="{BB962C8B-B14F-4D97-AF65-F5344CB8AC3E}">
        <p14:creationId xmlns:p14="http://schemas.microsoft.com/office/powerpoint/2010/main" val="4121843971"/>
      </p:ext>
    </p:extLst>
  </p:cSld>
  <p:clrMapOvr>
    <a:masterClrMapping/>
  </p:clrMapOvr>
  <p:transition spd="med">
    <p:pull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4:🕝CRUD Operations – Update &amp; Delete 🛠️</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6301410" y="2236304"/>
            <a:ext cx="4232620" cy="3336239"/>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r" rtl="1">
              <a:lnSpc>
                <a:spcPct val="150000"/>
              </a:lnSpc>
            </a:pPr>
            <a:r>
              <a:rPr lang="ar-EG" dirty="0">
                <a:solidFill>
                  <a:schemeClr val="tx1"/>
                </a:solidFill>
                <a:effectLst>
                  <a:outerShdw blurRad="38100" dist="38100" dir="2700000" algn="tl">
                    <a:srgbClr val="000000">
                      <a:alpha val="43137"/>
                    </a:srgbClr>
                  </a:outerShdw>
                </a:effectLst>
                <a:cs typeface="+mj-cs"/>
              </a:rPr>
              <a:t>كل برنامج حقيقي لازم يكون فيه </a:t>
            </a:r>
            <a:r>
              <a:rPr lang="en-US" dirty="0">
                <a:solidFill>
                  <a:schemeClr val="tx1"/>
                </a:solidFill>
                <a:effectLst>
                  <a:outerShdw blurRad="38100" dist="38100" dir="2700000" algn="tl">
                    <a:srgbClr val="000000">
                      <a:alpha val="43137"/>
                    </a:srgbClr>
                  </a:outerShdw>
                </a:effectLst>
                <a:cs typeface="+mj-cs"/>
              </a:rPr>
              <a:t>CRUD</a:t>
            </a:r>
            <a:r>
              <a:rPr lang="ar-EG" dirty="0">
                <a:solidFill>
                  <a:schemeClr val="tx1"/>
                </a:solidFill>
                <a:effectLst>
                  <a:outerShdw blurRad="38100" dist="38100" dir="2700000" algn="tl">
                    <a:srgbClr val="000000">
                      <a:alpha val="43137"/>
                    </a:srgbClr>
                  </a:outerShdw>
                </a:effectLst>
                <a:cs typeface="+mj-cs"/>
              </a:rPr>
              <a:t> :-</a:t>
            </a:r>
            <a:endParaRPr lang="en-US" dirty="0">
              <a:solidFill>
                <a:schemeClr val="tx1"/>
              </a:solidFill>
              <a:effectLst>
                <a:outerShdw blurRad="38100" dist="38100" dir="2700000" algn="tl">
                  <a:srgbClr val="000000">
                    <a:alpha val="43137"/>
                  </a:srgbClr>
                </a:outerShdw>
              </a:effectLst>
              <a:cs typeface="+mj-cs"/>
            </a:endParaRPr>
          </a:p>
          <a:p>
            <a:pPr marL="285750" indent="-285750" algn="l">
              <a:lnSpc>
                <a:spcPct val="150000"/>
              </a:lnSpc>
              <a:buFont typeface="Arial" panose="020B0604020202020204" pitchFamily="34" charset="0"/>
              <a:buChar char="•"/>
            </a:pPr>
            <a:r>
              <a:rPr lang="en-US" dirty="0">
                <a:solidFill>
                  <a:schemeClr val="tx1"/>
                </a:solidFill>
                <a:effectLst>
                  <a:outerShdw blurRad="38100" dist="38100" dir="2700000" algn="tl">
                    <a:srgbClr val="000000">
                      <a:alpha val="43137"/>
                    </a:srgbClr>
                  </a:outerShdw>
                </a:effectLst>
                <a:cs typeface="+mj-cs"/>
              </a:rPr>
              <a:t>✅ Create: </a:t>
            </a:r>
            <a:r>
              <a:rPr lang="ar-EG" dirty="0">
                <a:solidFill>
                  <a:schemeClr val="tx1"/>
                </a:solidFill>
                <a:effectLst>
                  <a:outerShdw blurRad="38100" dist="38100" dir="2700000" algn="tl">
                    <a:srgbClr val="000000">
                      <a:alpha val="43137"/>
                    </a:srgbClr>
                  </a:outerShdw>
                </a:effectLst>
                <a:cs typeface="+mj-cs"/>
              </a:rPr>
              <a:t>إضافة مهمة</a:t>
            </a:r>
            <a:endParaRPr lang="en-US" dirty="0">
              <a:solidFill>
                <a:schemeClr val="tx1"/>
              </a:solidFill>
              <a:effectLst>
                <a:outerShdw blurRad="38100" dist="38100" dir="2700000" algn="tl">
                  <a:srgbClr val="000000">
                    <a:alpha val="43137"/>
                  </a:srgbClr>
                </a:outerShdw>
              </a:effectLst>
              <a:cs typeface="+mj-cs"/>
            </a:endParaRPr>
          </a:p>
          <a:p>
            <a:pPr marL="285750" indent="-285750" algn="l">
              <a:lnSpc>
                <a:spcPct val="150000"/>
              </a:lnSpc>
              <a:buFont typeface="Arial" panose="020B0604020202020204" pitchFamily="34" charset="0"/>
              <a:buChar char="•"/>
            </a:pPr>
            <a:r>
              <a:rPr lang="en-US" dirty="0">
                <a:solidFill>
                  <a:schemeClr val="tx1"/>
                </a:solidFill>
                <a:effectLst>
                  <a:outerShdw blurRad="38100" dist="38100" dir="2700000" algn="tl">
                    <a:srgbClr val="000000">
                      <a:alpha val="43137"/>
                    </a:srgbClr>
                  </a:outerShdw>
                </a:effectLst>
                <a:cs typeface="+mj-cs"/>
              </a:rPr>
              <a:t>🔄 Read: </a:t>
            </a:r>
            <a:r>
              <a:rPr lang="ar-EG" dirty="0">
                <a:solidFill>
                  <a:schemeClr val="tx1"/>
                </a:solidFill>
                <a:effectLst>
                  <a:outerShdw blurRad="38100" dist="38100" dir="2700000" algn="tl">
                    <a:srgbClr val="000000">
                      <a:alpha val="43137"/>
                    </a:srgbClr>
                  </a:outerShdw>
                </a:effectLst>
                <a:cs typeface="+mj-cs"/>
              </a:rPr>
              <a:t>عرضها</a:t>
            </a:r>
            <a:endParaRPr lang="en-US" dirty="0">
              <a:solidFill>
                <a:schemeClr val="tx1"/>
              </a:solidFill>
              <a:effectLst>
                <a:outerShdw blurRad="38100" dist="38100" dir="2700000" algn="tl">
                  <a:srgbClr val="000000">
                    <a:alpha val="43137"/>
                  </a:srgbClr>
                </a:outerShdw>
              </a:effectLst>
              <a:cs typeface="+mj-cs"/>
            </a:endParaRPr>
          </a:p>
          <a:p>
            <a:pPr marL="285750" indent="-285750" algn="l">
              <a:lnSpc>
                <a:spcPct val="150000"/>
              </a:lnSpc>
              <a:buFont typeface="Arial" panose="020B0604020202020204" pitchFamily="34" charset="0"/>
              <a:buChar char="•"/>
            </a:pPr>
            <a:r>
              <a:rPr lang="ar-EG" dirty="0">
                <a:solidFill>
                  <a:schemeClr val="tx1"/>
                </a:solidFill>
                <a:effectLst>
                  <a:outerShdw blurRad="38100" dist="38100" dir="2700000" algn="tl">
                    <a:srgbClr val="000000">
                      <a:alpha val="43137"/>
                    </a:srgbClr>
                  </a:outerShdw>
                </a:effectLst>
                <a:cs typeface="+mj-cs"/>
              </a:rPr>
              <a:t>✏️ </a:t>
            </a:r>
            <a:r>
              <a:rPr lang="en-US" dirty="0">
                <a:solidFill>
                  <a:schemeClr val="tx1"/>
                </a:solidFill>
                <a:effectLst>
                  <a:outerShdw blurRad="38100" dist="38100" dir="2700000" algn="tl">
                    <a:srgbClr val="000000">
                      <a:alpha val="43137"/>
                    </a:srgbClr>
                  </a:outerShdw>
                </a:effectLst>
                <a:cs typeface="+mj-cs"/>
              </a:rPr>
              <a:t>Update: </a:t>
            </a:r>
            <a:r>
              <a:rPr lang="ar-EG" dirty="0">
                <a:solidFill>
                  <a:schemeClr val="tx1"/>
                </a:solidFill>
                <a:effectLst>
                  <a:outerShdw blurRad="38100" dist="38100" dir="2700000" algn="tl">
                    <a:srgbClr val="000000">
                      <a:alpha val="43137"/>
                    </a:srgbClr>
                  </a:outerShdw>
                </a:effectLst>
                <a:cs typeface="+mj-cs"/>
              </a:rPr>
              <a:t>تعديل/تغيير حالة</a:t>
            </a:r>
            <a:endParaRPr lang="en-US" dirty="0">
              <a:solidFill>
                <a:schemeClr val="tx1"/>
              </a:solidFill>
              <a:effectLst>
                <a:outerShdw blurRad="38100" dist="38100" dir="2700000" algn="tl">
                  <a:srgbClr val="000000">
                    <a:alpha val="43137"/>
                  </a:srgbClr>
                </a:outerShdw>
              </a:effectLst>
              <a:cs typeface="+mj-cs"/>
            </a:endParaRPr>
          </a:p>
          <a:p>
            <a:pPr marL="285750" indent="-285750" algn="l">
              <a:lnSpc>
                <a:spcPct val="150000"/>
              </a:lnSpc>
              <a:buFont typeface="Arial" panose="020B0604020202020204" pitchFamily="34" charset="0"/>
              <a:buChar char="•"/>
            </a:pPr>
            <a:r>
              <a:rPr lang="en-US" dirty="0">
                <a:solidFill>
                  <a:schemeClr val="tx1"/>
                </a:solidFill>
                <a:effectLst>
                  <a:outerShdw blurRad="38100" dist="38100" dir="2700000" algn="tl">
                    <a:srgbClr val="000000">
                      <a:alpha val="43137"/>
                    </a:srgbClr>
                  </a:outerShdw>
                </a:effectLst>
                <a:cs typeface="+mj-cs"/>
              </a:rPr>
              <a:t>❌ Delete: </a:t>
            </a:r>
            <a:r>
              <a:rPr lang="ar-EG" dirty="0">
                <a:solidFill>
                  <a:schemeClr val="tx1"/>
                </a:solidFill>
                <a:effectLst>
                  <a:outerShdw blurRad="38100" dist="38100" dir="2700000" algn="tl">
                    <a:srgbClr val="000000">
                      <a:alpha val="43137"/>
                    </a:srgbClr>
                  </a:outerShdw>
                </a:effectLst>
                <a:cs typeface="+mj-cs"/>
              </a:rPr>
              <a:t>حذف</a:t>
            </a:r>
            <a:endParaRPr lang="en-US" dirty="0">
              <a:solidFill>
                <a:schemeClr val="tx1"/>
              </a:solidFill>
              <a:effectLst>
                <a:outerShdw blurRad="38100" dist="38100" dir="2700000" algn="tl">
                  <a:srgbClr val="000000">
                    <a:alpha val="43137"/>
                  </a:srgbClr>
                </a:outerShdw>
              </a:effectLst>
              <a:cs typeface="+mj-cs"/>
            </a:endParaRPr>
          </a:p>
        </p:txBody>
      </p:sp>
      <p:pic>
        <p:nvPicPr>
          <p:cNvPr id="7" name="Picture 6">
            <a:extLst>
              <a:ext uri="{FF2B5EF4-FFF2-40B4-BE49-F238E27FC236}">
                <a16:creationId xmlns:a16="http://schemas.microsoft.com/office/drawing/2014/main" id="{D908EF46-8805-A131-28FE-AE65F20F6050}"/>
              </a:ext>
            </a:extLst>
          </p:cNvPr>
          <p:cNvPicPr>
            <a:picLocks noChangeAspect="1"/>
          </p:cNvPicPr>
          <p:nvPr/>
        </p:nvPicPr>
        <p:blipFill>
          <a:blip r:embed="rId4"/>
          <a:stretch>
            <a:fillRect/>
          </a:stretch>
        </p:blipFill>
        <p:spPr>
          <a:xfrm>
            <a:off x="1657970" y="1998145"/>
            <a:ext cx="4519839" cy="3772559"/>
          </a:xfrm>
          <a:prstGeom prst="rect">
            <a:avLst/>
          </a:prstGeom>
        </p:spPr>
      </p:pic>
    </p:spTree>
    <p:extLst>
      <p:ext uri="{BB962C8B-B14F-4D97-AF65-F5344CB8AC3E}">
        <p14:creationId xmlns:p14="http://schemas.microsoft.com/office/powerpoint/2010/main" val="2471229904"/>
      </p:ext>
    </p:extLst>
  </p:cSld>
  <p:clrMapOvr>
    <a:masterClrMapping/>
  </p:clrMapOvr>
  <p:transition spd="med">
    <p:pull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9794BF-1A72-B6EB-E63E-C5DE312EA0A0}"/>
              </a:ext>
            </a:extLst>
          </p:cNvPr>
          <p:cNvSpPr>
            <a:spLocks noGrp="1"/>
          </p:cNvSpPr>
          <p:nvPr>
            <p:ph type="title"/>
          </p:nvPr>
        </p:nvSpPr>
        <p:spPr>
          <a:xfrm>
            <a:off x="2975092" y="516576"/>
            <a:ext cx="6241816" cy="622885"/>
          </a:xfrm>
        </p:spPr>
        <p:txBody>
          <a:bodyPr>
            <a:normAutofit/>
          </a:bodyPr>
          <a:lstStyle/>
          <a:p>
            <a:pPr algn="ctr"/>
            <a:r>
              <a:rPr lang="en-US" sz="3200" b="1" dirty="0">
                <a:solidFill>
                  <a:schemeClr val="accent2"/>
                </a:solidFill>
                <a:latin typeface="Calibri" panose="020F0502020204030204" pitchFamily="34" charset="0"/>
                <a:ea typeface="Calibri" panose="020F0502020204030204" pitchFamily="34" charset="0"/>
                <a:cs typeface="Calibri" panose="020F0502020204030204" pitchFamily="34" charset="0"/>
              </a:rPr>
              <a:t>Instructors</a:t>
            </a:r>
            <a:endParaRPr lang="ar-EG" sz="3200" b="1"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p:txBody>
      </p:sp>
      <p:sp>
        <p:nvSpPr>
          <p:cNvPr id="8" name="Rectangle: Rounded Corners 7">
            <a:extLst>
              <a:ext uri="{FF2B5EF4-FFF2-40B4-BE49-F238E27FC236}">
                <a16:creationId xmlns:a16="http://schemas.microsoft.com/office/drawing/2014/main" id="{D2B0C967-072F-FDE5-8DEE-FEA7D7D2303C}"/>
              </a:ext>
            </a:extLst>
          </p:cNvPr>
          <p:cNvSpPr/>
          <p:nvPr/>
        </p:nvSpPr>
        <p:spPr>
          <a:xfrm>
            <a:off x="2533086" y="3771922"/>
            <a:ext cx="7734864" cy="2383572"/>
          </a:xfrm>
          <a:prstGeom prst="roundRect">
            <a:avLst>
              <a:gd name="adj" fmla="val 8275"/>
            </a:avLst>
          </a:prstGeom>
        </p:spPr>
        <p:style>
          <a:lnRef idx="0">
            <a:schemeClr val="accent6"/>
          </a:lnRef>
          <a:fillRef idx="3">
            <a:schemeClr val="accent6"/>
          </a:fillRef>
          <a:effectRef idx="3">
            <a:schemeClr val="accent6"/>
          </a:effectRef>
          <a:fontRef idx="minor">
            <a:schemeClr val="lt1"/>
          </a:fontRef>
        </p:style>
        <p:txBody>
          <a:bodyPr rtlCol="0" anchor="ctr"/>
          <a:lstStyle/>
          <a:p>
            <a:r>
              <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rPr>
              <a:t>Eng. Nada Harby </a:t>
            </a:r>
            <a:r>
              <a:rPr lang="en-US" sz="2400" b="1" dirty="0" err="1">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rPr>
              <a:t>Motawe</a:t>
            </a:r>
            <a:endPar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endParaRPr>
          </a:p>
          <a:p>
            <a:endPar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endParaRPr>
          </a:p>
          <a:p>
            <a:r>
              <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rPr>
              <a:t>Computer science engineer</a:t>
            </a:r>
          </a:p>
          <a:p>
            <a:r>
              <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rPr>
              <a:t>Full stack web developer </a:t>
            </a:r>
            <a:endParaRPr lang="ar-EG"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9" name="Text Placeholder 4">
            <a:extLst>
              <a:ext uri="{FF2B5EF4-FFF2-40B4-BE49-F238E27FC236}">
                <a16:creationId xmlns:a16="http://schemas.microsoft.com/office/drawing/2014/main" id="{E7C43F61-7BED-04BB-69F7-53DBD46174A8}"/>
              </a:ext>
            </a:extLst>
          </p:cNvPr>
          <p:cNvSpPr txBox="1">
            <a:spLocks/>
          </p:cNvSpPr>
          <p:nvPr/>
        </p:nvSpPr>
        <p:spPr>
          <a:xfrm>
            <a:off x="1257862" y="4112649"/>
            <a:ext cx="6241816" cy="622885"/>
          </a:xfrm>
          <a:prstGeom prst="rect">
            <a:avLst/>
          </a:prstGeom>
        </p:spPr>
        <p:txBody>
          <a:bodyPr vert="horz" lIns="91440" tIns="45720" rIns="91440" bIns="45720" rtlCol="0" anchor="t">
            <a:normAutofit/>
          </a:bodyPr>
          <a:lstStyle>
            <a:lvl1pPr marL="0" indent="0" algn="ctr" defTabSz="457200" rtl="1" eaLnBrk="1" latinLnBrk="0" hangingPunct="1">
              <a:spcBef>
                <a:spcPct val="20000"/>
              </a:spcBef>
              <a:spcAft>
                <a:spcPts val="600"/>
              </a:spcAft>
              <a:buClr>
                <a:schemeClr val="accent1"/>
              </a:buClr>
              <a:buSzPct val="115000"/>
              <a:buFont typeface="Arial"/>
              <a:buNone/>
              <a:defRPr sz="1800" kern="1200" cap="none">
                <a:solidFill>
                  <a:schemeClr val="tx1">
                    <a:lumMod val="85000"/>
                    <a:lumOff val="15000"/>
                  </a:schemeClr>
                </a:solidFill>
                <a:effectLst/>
                <a:latin typeface="+mn-lt"/>
                <a:ea typeface="+mn-ea"/>
                <a:cs typeface="+mn-cs"/>
              </a:defRPr>
            </a:lvl1pPr>
            <a:lvl2pPr marL="457200" indent="0" algn="r" defTabSz="457200" rtl="1" eaLnBrk="1" latinLnBrk="0" hangingPunct="1">
              <a:spcBef>
                <a:spcPct val="20000"/>
              </a:spcBef>
              <a:spcAft>
                <a:spcPts val="600"/>
              </a:spcAft>
              <a:buClr>
                <a:schemeClr val="accent1"/>
              </a:buClr>
              <a:buSzPct val="115000"/>
              <a:buFont typeface="Arial"/>
              <a:buNone/>
              <a:defRPr sz="1200" kern="1200" cap="none">
                <a:solidFill>
                  <a:schemeClr val="tx1">
                    <a:lumMod val="85000"/>
                    <a:lumOff val="15000"/>
                  </a:schemeClr>
                </a:solidFill>
                <a:effectLst/>
                <a:latin typeface="+mn-lt"/>
                <a:ea typeface="+mn-ea"/>
                <a:cs typeface="+mn-cs"/>
              </a:defRPr>
            </a:lvl2pPr>
            <a:lvl3pPr marL="914400" indent="0" algn="r" defTabSz="457200" rtl="1" eaLnBrk="1" latinLnBrk="0" hangingPunct="1">
              <a:spcBef>
                <a:spcPct val="20000"/>
              </a:spcBef>
              <a:spcAft>
                <a:spcPts val="600"/>
              </a:spcAft>
              <a:buClr>
                <a:schemeClr val="accent1"/>
              </a:buClr>
              <a:buSzPct val="115000"/>
              <a:buFont typeface="Arial"/>
              <a:buNone/>
              <a:defRPr sz="1000" kern="1200" cap="none">
                <a:solidFill>
                  <a:schemeClr val="tx1">
                    <a:lumMod val="85000"/>
                    <a:lumOff val="15000"/>
                  </a:schemeClr>
                </a:solidFill>
                <a:effectLst/>
                <a:latin typeface="+mn-lt"/>
                <a:ea typeface="+mn-ea"/>
                <a:cs typeface="+mn-cs"/>
              </a:defRPr>
            </a:lvl3pPr>
            <a:lvl4pPr marL="1371600" indent="0" algn="r" defTabSz="457200" rtl="1" eaLnBrk="1" latinLnBrk="0" hangingPunct="1">
              <a:spcBef>
                <a:spcPct val="20000"/>
              </a:spcBef>
              <a:spcAft>
                <a:spcPts val="600"/>
              </a:spcAft>
              <a:buClr>
                <a:schemeClr val="accent1"/>
              </a:buClr>
              <a:buSzPct val="115000"/>
              <a:buFont typeface="Arial"/>
              <a:buNone/>
              <a:defRPr sz="900" kern="1200" cap="none">
                <a:solidFill>
                  <a:schemeClr val="tx1">
                    <a:lumMod val="85000"/>
                    <a:lumOff val="15000"/>
                  </a:schemeClr>
                </a:solidFill>
                <a:effectLst/>
                <a:latin typeface="+mn-lt"/>
                <a:ea typeface="+mn-ea"/>
                <a:cs typeface="+mn-cs"/>
              </a:defRPr>
            </a:lvl4pPr>
            <a:lvl5pPr marL="1828800" indent="0" algn="r" defTabSz="457200" rtl="1" eaLnBrk="1" latinLnBrk="0" hangingPunct="1">
              <a:spcBef>
                <a:spcPct val="20000"/>
              </a:spcBef>
              <a:spcAft>
                <a:spcPts val="600"/>
              </a:spcAft>
              <a:buClr>
                <a:schemeClr val="accent1"/>
              </a:buClr>
              <a:buSzPct val="115000"/>
              <a:buFont typeface="Arial"/>
              <a:buNone/>
              <a:defRPr sz="900" kern="1200" cap="none">
                <a:solidFill>
                  <a:schemeClr val="tx1">
                    <a:lumMod val="85000"/>
                    <a:lumOff val="15000"/>
                  </a:schemeClr>
                </a:solidFill>
                <a:effectLst/>
                <a:latin typeface="+mn-lt"/>
                <a:ea typeface="+mn-ea"/>
                <a:cs typeface="+mn-cs"/>
              </a:defRPr>
            </a:lvl5pPr>
            <a:lvl6pPr marL="2286000" indent="0" algn="r" defTabSz="457200" rtl="1" eaLnBrk="1" latinLnBrk="0" hangingPunct="1">
              <a:spcBef>
                <a:spcPct val="20000"/>
              </a:spcBef>
              <a:spcAft>
                <a:spcPts val="600"/>
              </a:spcAft>
              <a:buClr>
                <a:schemeClr val="accent1"/>
              </a:buClr>
              <a:buSzPct val="115000"/>
              <a:buFont typeface="Arial"/>
              <a:buNone/>
              <a:defRPr sz="900" kern="1200" cap="none">
                <a:solidFill>
                  <a:schemeClr val="tx1">
                    <a:lumMod val="85000"/>
                    <a:lumOff val="15000"/>
                  </a:schemeClr>
                </a:solidFill>
                <a:effectLst/>
                <a:latin typeface="+mn-lt"/>
                <a:ea typeface="+mn-ea"/>
                <a:cs typeface="+mn-cs"/>
              </a:defRPr>
            </a:lvl6pPr>
            <a:lvl7pPr marL="2743200" indent="0" algn="r" defTabSz="457200" rtl="1" eaLnBrk="1" latinLnBrk="0" hangingPunct="1">
              <a:spcBef>
                <a:spcPct val="20000"/>
              </a:spcBef>
              <a:spcAft>
                <a:spcPts val="600"/>
              </a:spcAft>
              <a:buClr>
                <a:schemeClr val="accent1"/>
              </a:buClr>
              <a:buSzPct val="115000"/>
              <a:buFont typeface="Arial"/>
              <a:buNone/>
              <a:defRPr sz="900" kern="1200" cap="none">
                <a:solidFill>
                  <a:schemeClr val="tx1">
                    <a:lumMod val="85000"/>
                    <a:lumOff val="15000"/>
                  </a:schemeClr>
                </a:solidFill>
                <a:effectLst/>
                <a:latin typeface="+mn-lt"/>
                <a:ea typeface="+mn-ea"/>
                <a:cs typeface="+mn-cs"/>
              </a:defRPr>
            </a:lvl7pPr>
            <a:lvl8pPr marL="3200400" indent="0" algn="r" defTabSz="457200" rtl="1" eaLnBrk="1" latinLnBrk="0" hangingPunct="1">
              <a:spcBef>
                <a:spcPct val="20000"/>
              </a:spcBef>
              <a:spcAft>
                <a:spcPts val="600"/>
              </a:spcAft>
              <a:buClr>
                <a:schemeClr val="accent1"/>
              </a:buClr>
              <a:buSzPct val="115000"/>
              <a:buFont typeface="Arial"/>
              <a:buNone/>
              <a:defRPr sz="900" kern="1200" cap="none">
                <a:solidFill>
                  <a:schemeClr val="tx1">
                    <a:lumMod val="85000"/>
                    <a:lumOff val="15000"/>
                  </a:schemeClr>
                </a:solidFill>
                <a:effectLst/>
                <a:latin typeface="+mn-lt"/>
                <a:ea typeface="+mn-ea"/>
                <a:cs typeface="+mn-cs"/>
              </a:defRPr>
            </a:lvl8pPr>
            <a:lvl9pPr marL="3657600" indent="0" algn="r" defTabSz="457200" rtl="1" eaLnBrk="1" latinLnBrk="0" hangingPunct="1">
              <a:spcBef>
                <a:spcPct val="20000"/>
              </a:spcBef>
              <a:spcAft>
                <a:spcPts val="600"/>
              </a:spcAft>
              <a:buClr>
                <a:schemeClr val="accent1"/>
              </a:buClr>
              <a:buSzPct val="115000"/>
              <a:buFont typeface="Arial"/>
              <a:buNone/>
              <a:defRPr sz="900" kern="1200" cap="none">
                <a:solidFill>
                  <a:schemeClr val="tx1">
                    <a:lumMod val="85000"/>
                    <a:lumOff val="15000"/>
                  </a:schemeClr>
                </a:solidFill>
                <a:effectLst/>
                <a:latin typeface="+mn-lt"/>
                <a:ea typeface="+mn-ea"/>
                <a:cs typeface="+mn-cs"/>
              </a:defRPr>
            </a:lvl9pPr>
          </a:lstStyle>
          <a:p>
            <a:pPr rtl="0"/>
            <a:endParaRPr lang="ar-EG"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1352310A-5917-DA33-8A15-0162A0F9D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8778" y="3868051"/>
            <a:ext cx="2191314" cy="2191314"/>
          </a:xfrm>
          <a:prstGeom prst="rect">
            <a:avLst/>
          </a:prstGeom>
        </p:spPr>
      </p:pic>
      <p:sp>
        <p:nvSpPr>
          <p:cNvPr id="14" name="Rectangle: Rounded Corners 13">
            <a:extLst>
              <a:ext uri="{FF2B5EF4-FFF2-40B4-BE49-F238E27FC236}">
                <a16:creationId xmlns:a16="http://schemas.microsoft.com/office/drawing/2014/main" id="{91DDB792-CECD-C0C7-43CD-5BD135A843C7}"/>
              </a:ext>
            </a:extLst>
          </p:cNvPr>
          <p:cNvSpPr/>
          <p:nvPr/>
        </p:nvSpPr>
        <p:spPr>
          <a:xfrm>
            <a:off x="2533086" y="1291540"/>
            <a:ext cx="7734864" cy="2356657"/>
          </a:xfrm>
          <a:prstGeom prst="roundRect">
            <a:avLst>
              <a:gd name="adj" fmla="val 6922"/>
            </a:avLst>
          </a:prstGeom>
        </p:spPr>
        <p:style>
          <a:lnRef idx="1">
            <a:schemeClr val="dk1"/>
          </a:lnRef>
          <a:fillRef idx="3">
            <a:schemeClr val="dk1"/>
          </a:fillRef>
          <a:effectRef idx="2">
            <a:schemeClr val="dk1"/>
          </a:effectRef>
          <a:fontRef idx="minor">
            <a:schemeClr val="lt1"/>
          </a:fontRef>
        </p:style>
        <p:txBody>
          <a:bodyPr rtlCol="0" anchor="ctr"/>
          <a:lstStyle/>
          <a:p>
            <a:r>
              <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rPr>
              <a:t>Eng. Ahmed Mohamed Abu-Bakr</a:t>
            </a:r>
          </a:p>
          <a:p>
            <a:endPar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endParaRPr>
          </a:p>
          <a:p>
            <a:r>
              <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rPr>
              <a:t>IC Layout engineer</a:t>
            </a:r>
          </a:p>
          <a:p>
            <a:r>
              <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rPr>
              <a:t>Full stack web developer Laravel-react </a:t>
            </a:r>
            <a:endParaRPr lang="ar-EG"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alibri" panose="020F0502020204030204" pitchFamily="34" charset="0"/>
              <a:ea typeface="Calibri" panose="020F0502020204030204" pitchFamily="34" charset="0"/>
              <a:cs typeface="Calibri" panose="020F0502020204030204" pitchFamily="34" charset="0"/>
            </a:endParaRPr>
          </a:p>
        </p:txBody>
      </p:sp>
      <p:pic>
        <p:nvPicPr>
          <p:cNvPr id="19" name="Picture 18" descr="A qr code with a white background&#10;&#10;Description automatically generated">
            <a:extLst>
              <a:ext uri="{FF2B5EF4-FFF2-40B4-BE49-F238E27FC236}">
                <a16:creationId xmlns:a16="http://schemas.microsoft.com/office/drawing/2014/main" id="{21550942-E33E-9395-27C3-CC3CF528E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8778" y="1374211"/>
            <a:ext cx="2191314" cy="2191314"/>
          </a:xfrm>
          <a:prstGeom prst="rect">
            <a:avLst/>
          </a:prstGeom>
        </p:spPr>
      </p:pic>
    </p:spTree>
    <p:extLst>
      <p:ext uri="{BB962C8B-B14F-4D97-AF65-F5344CB8AC3E}">
        <p14:creationId xmlns:p14="http://schemas.microsoft.com/office/powerpoint/2010/main" val="3588173122"/>
      </p:ext>
    </p:extLst>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nodePh="1">
                                  <p:stCondLst>
                                    <p:cond delay="0"/>
                                  </p:stCondLst>
                                  <p:endCondLst>
                                    <p:cond evt="begin" delay="0">
                                      <p:tn val="9"/>
                                    </p:cond>
                                  </p:end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barn(inVertical)">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down)">
                                      <p:cBhvr>
                                        <p:cTn id="16" dur="580">
                                          <p:stCondLst>
                                            <p:cond delay="0"/>
                                          </p:stCondLst>
                                        </p:cTn>
                                        <p:tgtEl>
                                          <p:spTgt spid="19"/>
                                        </p:tgtEl>
                                      </p:cBhvr>
                                    </p:animEffect>
                                    <p:anim calcmode="lin" valueType="num">
                                      <p:cBhvr>
                                        <p:cTn id="17"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22" dur="26">
                                          <p:stCondLst>
                                            <p:cond delay="650"/>
                                          </p:stCondLst>
                                        </p:cTn>
                                        <p:tgtEl>
                                          <p:spTgt spid="19"/>
                                        </p:tgtEl>
                                      </p:cBhvr>
                                      <p:to x="100000" y="60000"/>
                                    </p:animScale>
                                    <p:animScale>
                                      <p:cBhvr>
                                        <p:cTn id="23" dur="166" decel="50000">
                                          <p:stCondLst>
                                            <p:cond delay="676"/>
                                          </p:stCondLst>
                                        </p:cTn>
                                        <p:tgtEl>
                                          <p:spTgt spid="19"/>
                                        </p:tgtEl>
                                      </p:cBhvr>
                                      <p:to x="100000" y="100000"/>
                                    </p:animScale>
                                    <p:animScale>
                                      <p:cBhvr>
                                        <p:cTn id="24" dur="26">
                                          <p:stCondLst>
                                            <p:cond delay="1312"/>
                                          </p:stCondLst>
                                        </p:cTn>
                                        <p:tgtEl>
                                          <p:spTgt spid="19"/>
                                        </p:tgtEl>
                                      </p:cBhvr>
                                      <p:to x="100000" y="80000"/>
                                    </p:animScale>
                                    <p:animScale>
                                      <p:cBhvr>
                                        <p:cTn id="25" dur="166" decel="50000">
                                          <p:stCondLst>
                                            <p:cond delay="1338"/>
                                          </p:stCondLst>
                                        </p:cTn>
                                        <p:tgtEl>
                                          <p:spTgt spid="19"/>
                                        </p:tgtEl>
                                      </p:cBhvr>
                                      <p:to x="100000" y="100000"/>
                                    </p:animScale>
                                    <p:animScale>
                                      <p:cBhvr>
                                        <p:cTn id="26" dur="26">
                                          <p:stCondLst>
                                            <p:cond delay="1642"/>
                                          </p:stCondLst>
                                        </p:cTn>
                                        <p:tgtEl>
                                          <p:spTgt spid="19"/>
                                        </p:tgtEl>
                                      </p:cBhvr>
                                      <p:to x="100000" y="90000"/>
                                    </p:animScale>
                                    <p:animScale>
                                      <p:cBhvr>
                                        <p:cTn id="27" dur="166" decel="50000">
                                          <p:stCondLst>
                                            <p:cond delay="1668"/>
                                          </p:stCondLst>
                                        </p:cTn>
                                        <p:tgtEl>
                                          <p:spTgt spid="19"/>
                                        </p:tgtEl>
                                      </p:cBhvr>
                                      <p:to x="100000" y="100000"/>
                                    </p:animScale>
                                    <p:animScale>
                                      <p:cBhvr>
                                        <p:cTn id="28" dur="26">
                                          <p:stCondLst>
                                            <p:cond delay="1808"/>
                                          </p:stCondLst>
                                        </p:cTn>
                                        <p:tgtEl>
                                          <p:spTgt spid="19"/>
                                        </p:tgtEl>
                                      </p:cBhvr>
                                      <p:to x="100000" y="95000"/>
                                    </p:animScale>
                                    <p:animScale>
                                      <p:cBhvr>
                                        <p:cTn id="29" dur="166" decel="50000">
                                          <p:stCondLst>
                                            <p:cond delay="1834"/>
                                          </p:stCondLst>
                                        </p:cTn>
                                        <p:tgtEl>
                                          <p:spTgt spid="1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DOM Recap – What, Why &amp; How</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2030799"/>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600" b="0" i="0" dirty="0">
                <a:solidFill>
                  <a:schemeClr val="tx1"/>
                </a:solidFill>
                <a:effectLst>
                  <a:outerShdw blurRad="38100" dist="38100" dir="2700000" algn="tl">
                    <a:srgbClr val="000000">
                      <a:alpha val="43137"/>
                    </a:srgbClr>
                  </a:outerShdw>
                </a:effectLst>
                <a:latin typeface="quote-cjk-patch"/>
                <a:cs typeface="+mj-cs"/>
              </a:rPr>
              <a:t>🧠 Task 8 – Full CRUD</a:t>
            </a:r>
            <a:endParaRPr lang="en-US" sz="36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88203" y="3287109"/>
            <a:ext cx="8845826" cy="25747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ts val="1200"/>
              </a:spcAft>
              <a:buClrTx/>
              <a:buSzTx/>
              <a:buFontTx/>
              <a:buNone/>
              <a:tabLst/>
            </a:pPr>
            <a:r>
              <a:rPr lang="en-US" altLang="en-US" sz="2400" dirty="0">
                <a:solidFill>
                  <a:schemeClr val="tx1"/>
                </a:solidFill>
                <a:effectLst>
                  <a:outerShdw blurRad="38100" dist="38100" dir="2700000" algn="tl">
                    <a:srgbClr val="000000">
                      <a:alpha val="43137"/>
                    </a:srgbClr>
                  </a:outerShdw>
                </a:effectLst>
                <a:latin typeface="quote-cjk-patch"/>
                <a:cs typeface="+mj-cs"/>
              </a:rPr>
              <a:t>❓ </a:t>
            </a:r>
            <a:r>
              <a:rPr lang="ar-EG" altLang="en-US" sz="2400" dirty="0">
                <a:solidFill>
                  <a:schemeClr val="tx1"/>
                </a:solidFill>
                <a:effectLst>
                  <a:outerShdw blurRad="38100" dist="38100" dir="2700000" algn="tl">
                    <a:srgbClr val="000000">
                      <a:alpha val="43137"/>
                    </a:srgbClr>
                  </a:outerShdw>
                </a:effectLst>
                <a:latin typeface="quote-cjk-patch"/>
                <a:cs typeface="+mj-cs"/>
              </a:rPr>
              <a:t>السؤال:</a:t>
            </a:r>
          </a:p>
          <a:p>
            <a:pPr lvl="1" algn="r" rtl="1" fontAlgn="base">
              <a:spcBef>
                <a:spcPct val="0"/>
              </a:spcBef>
              <a:spcAft>
                <a:spcPct val="0"/>
              </a:spcAft>
            </a:pPr>
            <a:r>
              <a:rPr lang="ar-EG" altLang="en-US" sz="2400" dirty="0">
                <a:solidFill>
                  <a:schemeClr val="tx1"/>
                </a:solidFill>
                <a:effectLst>
                  <a:outerShdw blurRad="38100" dist="38100" dir="2700000" algn="tl">
                    <a:srgbClr val="000000">
                      <a:alpha val="43137"/>
                    </a:srgbClr>
                  </a:outerShdw>
                </a:effectLst>
                <a:latin typeface="quote-cjk-patch"/>
                <a:cs typeface="+mj-cs"/>
              </a:rPr>
              <a:t>أضف زر "حذف" بجانب كل مهمة، وخلي المستخدم يقدر يضغط عليه لحذفها من الصفحة و</a:t>
            </a:r>
            <a:r>
              <a:rPr lang="en-US" altLang="en-US" sz="2400" dirty="0">
                <a:solidFill>
                  <a:schemeClr val="tx1"/>
                </a:solidFill>
                <a:effectLst>
                  <a:outerShdw blurRad="38100" dist="38100" dir="2700000" algn="tl">
                    <a:srgbClr val="000000">
                      <a:alpha val="43137"/>
                    </a:srgbClr>
                  </a:outerShdw>
                </a:effectLst>
                <a:latin typeface="quote-cjk-patch"/>
                <a:cs typeface="+mj-cs"/>
              </a:rPr>
              <a:t>localStorage.</a:t>
            </a:r>
            <a:endParaRPr lang="en-US" altLang="en-US" sz="2400" b="1"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2153242557"/>
      </p:ext>
    </p:extLst>
  </p:cSld>
  <p:clrMapOvr>
    <a:masterClrMapping/>
  </p:clrMapOvr>
  <p:transition spd="med">
    <p:pull dir="u"/>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6F2B384-2604-309F-446D-A11E805E04B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DF456B5-1E94-728B-A689-3A6DB30583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7640" y="568553"/>
            <a:ext cx="1210659" cy="1210659"/>
          </a:xfrm>
          <a:prstGeom prst="rect">
            <a:avLst/>
          </a:prstGeom>
        </p:spPr>
      </p:pic>
      <p:sp>
        <p:nvSpPr>
          <p:cNvPr id="10" name="Rectangle 9">
            <a:extLst>
              <a:ext uri="{FF2B5EF4-FFF2-40B4-BE49-F238E27FC236}">
                <a16:creationId xmlns:a16="http://schemas.microsoft.com/office/drawing/2014/main" id="{7B52C21E-426C-57CB-6CBE-FE539F35E017}"/>
              </a:ext>
            </a:extLst>
          </p:cNvPr>
          <p:cNvSpPr/>
          <p:nvPr/>
        </p:nvSpPr>
        <p:spPr>
          <a:xfrm>
            <a:off x="2000250" y="752475"/>
            <a:ext cx="8191500"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32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Lab – Full UI with Form, Priority, Date"</a:t>
            </a:r>
          </a:p>
        </p:txBody>
      </p:sp>
      <p:sp>
        <p:nvSpPr>
          <p:cNvPr id="5" name="TextBox 4">
            <a:extLst>
              <a:ext uri="{FF2B5EF4-FFF2-40B4-BE49-F238E27FC236}">
                <a16:creationId xmlns:a16="http://schemas.microsoft.com/office/drawing/2014/main" id="{B083431D-8523-94B8-10F3-930F592DAACF}"/>
              </a:ext>
            </a:extLst>
          </p:cNvPr>
          <p:cNvSpPr txBox="1"/>
          <p:nvPr/>
        </p:nvSpPr>
        <p:spPr>
          <a:xfrm>
            <a:off x="1775350" y="1594546"/>
            <a:ext cx="8641301" cy="369332"/>
          </a:xfrm>
          <a:prstGeom prst="rect">
            <a:avLst/>
          </a:prstGeom>
          <a:noFill/>
        </p:spPr>
        <p:txBody>
          <a:bodyPr wrap="square">
            <a:spAutoFit/>
          </a:bodyPr>
          <a:lstStyle/>
          <a:p>
            <a:pPr algn="ctr"/>
            <a:r>
              <a:rPr lang="en-US" b="0" i="0" dirty="0">
                <a:solidFill>
                  <a:schemeClr val="bg2"/>
                </a:solidFill>
                <a:effectLst/>
                <a:latin typeface="quote-cjk-patch"/>
              </a:rPr>
              <a:t>“Let’s now build a real-world UI—tasks with priority, due date, and full form submission.”</a:t>
            </a:r>
            <a:endParaRPr lang="en-US" dirty="0">
              <a:solidFill>
                <a:schemeClr val="bg2"/>
              </a:solidFill>
            </a:endParaRPr>
          </a:p>
        </p:txBody>
      </p:sp>
      <p:pic>
        <p:nvPicPr>
          <p:cNvPr id="2" name="Picture 1">
            <a:extLst>
              <a:ext uri="{FF2B5EF4-FFF2-40B4-BE49-F238E27FC236}">
                <a16:creationId xmlns:a16="http://schemas.microsoft.com/office/drawing/2014/main" id="{E2706112-5968-98BF-F963-1253AA1DA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01" y="568552"/>
            <a:ext cx="1210659" cy="1210659"/>
          </a:xfrm>
          <a:prstGeom prst="rect">
            <a:avLst/>
          </a:prstGeom>
        </p:spPr>
      </p:pic>
      <p:pic>
        <p:nvPicPr>
          <p:cNvPr id="7" name="Picture 6">
            <a:extLst>
              <a:ext uri="{FF2B5EF4-FFF2-40B4-BE49-F238E27FC236}">
                <a16:creationId xmlns:a16="http://schemas.microsoft.com/office/drawing/2014/main" id="{FA63D9D0-9C03-83B1-C75D-F68D1FA73361}"/>
              </a:ext>
            </a:extLst>
          </p:cNvPr>
          <p:cNvPicPr>
            <a:picLocks noChangeAspect="1"/>
          </p:cNvPicPr>
          <p:nvPr/>
        </p:nvPicPr>
        <p:blipFill>
          <a:blip r:embed="rId4"/>
          <a:stretch>
            <a:fillRect/>
          </a:stretch>
        </p:blipFill>
        <p:spPr>
          <a:xfrm>
            <a:off x="665567" y="2766926"/>
            <a:ext cx="3502456" cy="2496528"/>
          </a:xfrm>
          <a:prstGeom prst="rect">
            <a:avLst/>
          </a:prstGeom>
        </p:spPr>
      </p:pic>
      <p:pic>
        <p:nvPicPr>
          <p:cNvPr id="11" name="Picture 10">
            <a:extLst>
              <a:ext uri="{FF2B5EF4-FFF2-40B4-BE49-F238E27FC236}">
                <a16:creationId xmlns:a16="http://schemas.microsoft.com/office/drawing/2014/main" id="{117E346B-4F35-43D7-0BBB-849CBFCEDF5A}"/>
              </a:ext>
            </a:extLst>
          </p:cNvPr>
          <p:cNvPicPr>
            <a:picLocks noChangeAspect="1"/>
          </p:cNvPicPr>
          <p:nvPr/>
        </p:nvPicPr>
        <p:blipFill>
          <a:blip r:embed="rId5"/>
          <a:stretch>
            <a:fillRect/>
          </a:stretch>
        </p:blipFill>
        <p:spPr>
          <a:xfrm>
            <a:off x="4227401" y="2766926"/>
            <a:ext cx="7374497" cy="2496528"/>
          </a:xfrm>
          <a:prstGeom prst="rect">
            <a:avLst/>
          </a:prstGeom>
        </p:spPr>
      </p:pic>
    </p:spTree>
    <p:extLst>
      <p:ext uri="{BB962C8B-B14F-4D97-AF65-F5344CB8AC3E}">
        <p14:creationId xmlns:p14="http://schemas.microsoft.com/office/powerpoint/2010/main" val="3746203661"/>
      </p:ext>
    </p:extLst>
  </p:cSld>
  <p:clrMapOvr>
    <a:masterClrMapping/>
  </p:clrMapOvr>
  <p:transition spd="med">
    <p:pull dir="u"/>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6F2B384-2604-309F-446D-A11E805E04B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DF456B5-1E94-728B-A689-3A6DB30583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7640" y="568553"/>
            <a:ext cx="1210659" cy="1210659"/>
          </a:xfrm>
          <a:prstGeom prst="rect">
            <a:avLst/>
          </a:prstGeom>
        </p:spPr>
      </p:pic>
      <p:sp>
        <p:nvSpPr>
          <p:cNvPr id="10" name="Rectangle 9">
            <a:extLst>
              <a:ext uri="{FF2B5EF4-FFF2-40B4-BE49-F238E27FC236}">
                <a16:creationId xmlns:a16="http://schemas.microsoft.com/office/drawing/2014/main" id="{7B52C21E-426C-57CB-6CBE-FE539F35E017}"/>
              </a:ext>
            </a:extLst>
          </p:cNvPr>
          <p:cNvSpPr/>
          <p:nvPr/>
        </p:nvSpPr>
        <p:spPr>
          <a:xfrm>
            <a:off x="2000250" y="752475"/>
            <a:ext cx="8191500"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32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Common Mistakes"</a:t>
            </a:r>
          </a:p>
        </p:txBody>
      </p:sp>
      <p:sp>
        <p:nvSpPr>
          <p:cNvPr id="5" name="TextBox 4">
            <a:extLst>
              <a:ext uri="{FF2B5EF4-FFF2-40B4-BE49-F238E27FC236}">
                <a16:creationId xmlns:a16="http://schemas.microsoft.com/office/drawing/2014/main" id="{B083431D-8523-94B8-10F3-930F592DAACF}"/>
              </a:ext>
            </a:extLst>
          </p:cNvPr>
          <p:cNvSpPr txBox="1"/>
          <p:nvPr/>
        </p:nvSpPr>
        <p:spPr>
          <a:xfrm>
            <a:off x="1775350" y="1594546"/>
            <a:ext cx="8641301" cy="369332"/>
          </a:xfrm>
          <a:prstGeom prst="rect">
            <a:avLst/>
          </a:prstGeom>
          <a:noFill/>
        </p:spPr>
        <p:txBody>
          <a:bodyPr wrap="square">
            <a:spAutoFit/>
          </a:bodyPr>
          <a:lstStyle/>
          <a:p>
            <a:pPr algn="ctr"/>
            <a:r>
              <a:rPr lang="en-US" b="0" i="0" dirty="0">
                <a:solidFill>
                  <a:schemeClr val="bg2"/>
                </a:solidFill>
                <a:effectLst/>
                <a:latin typeface="quote-cjk-patch"/>
              </a:rPr>
              <a:t>“Even pros make mistakes. Let’s look at common bugs and how to avoid them.”</a:t>
            </a:r>
            <a:endParaRPr lang="en-US" dirty="0">
              <a:solidFill>
                <a:schemeClr val="bg2"/>
              </a:solidFill>
            </a:endParaRPr>
          </a:p>
        </p:txBody>
      </p:sp>
      <p:pic>
        <p:nvPicPr>
          <p:cNvPr id="2" name="Picture 1">
            <a:extLst>
              <a:ext uri="{FF2B5EF4-FFF2-40B4-BE49-F238E27FC236}">
                <a16:creationId xmlns:a16="http://schemas.microsoft.com/office/drawing/2014/main" id="{E2706112-5968-98BF-F963-1253AA1DA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01" y="568552"/>
            <a:ext cx="1210659" cy="1210659"/>
          </a:xfrm>
          <a:prstGeom prst="rect">
            <a:avLst/>
          </a:prstGeom>
        </p:spPr>
      </p:pic>
      <p:pic>
        <p:nvPicPr>
          <p:cNvPr id="6" name="Picture 5">
            <a:extLst>
              <a:ext uri="{FF2B5EF4-FFF2-40B4-BE49-F238E27FC236}">
                <a16:creationId xmlns:a16="http://schemas.microsoft.com/office/drawing/2014/main" id="{75BAE43A-8497-400A-D1F8-7D8286102D06}"/>
              </a:ext>
            </a:extLst>
          </p:cNvPr>
          <p:cNvPicPr>
            <a:picLocks noChangeAspect="1"/>
          </p:cNvPicPr>
          <p:nvPr/>
        </p:nvPicPr>
        <p:blipFill>
          <a:blip r:embed="rId4"/>
          <a:stretch>
            <a:fillRect/>
          </a:stretch>
        </p:blipFill>
        <p:spPr>
          <a:xfrm>
            <a:off x="2000250" y="2449744"/>
            <a:ext cx="8191500" cy="3357601"/>
          </a:xfrm>
          <a:prstGeom prst="rect">
            <a:avLst/>
          </a:prstGeom>
        </p:spPr>
      </p:pic>
    </p:spTree>
    <p:extLst>
      <p:ext uri="{BB962C8B-B14F-4D97-AF65-F5344CB8AC3E}">
        <p14:creationId xmlns:p14="http://schemas.microsoft.com/office/powerpoint/2010/main" val="2461758832"/>
      </p:ext>
    </p:extLst>
  </p:cSld>
  <p:clrMapOvr>
    <a:masterClrMapping/>
  </p:clrMapOvr>
  <p:transition spd="med">
    <p:pull dir="u"/>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6F2B384-2604-309F-446D-A11E805E04B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DF456B5-1E94-728B-A689-3A6DB30583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7640" y="568553"/>
            <a:ext cx="1210659" cy="1210659"/>
          </a:xfrm>
          <a:prstGeom prst="rect">
            <a:avLst/>
          </a:prstGeom>
        </p:spPr>
      </p:pic>
      <p:sp>
        <p:nvSpPr>
          <p:cNvPr id="10" name="Rectangle 9">
            <a:extLst>
              <a:ext uri="{FF2B5EF4-FFF2-40B4-BE49-F238E27FC236}">
                <a16:creationId xmlns:a16="http://schemas.microsoft.com/office/drawing/2014/main" id="{7B52C21E-426C-57CB-6CBE-FE539F35E017}"/>
              </a:ext>
            </a:extLst>
          </p:cNvPr>
          <p:cNvSpPr/>
          <p:nvPr/>
        </p:nvSpPr>
        <p:spPr>
          <a:xfrm>
            <a:off x="2000250" y="752475"/>
            <a:ext cx="8191500"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32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Mini Project + Stats + Search"</a:t>
            </a:r>
          </a:p>
        </p:txBody>
      </p:sp>
      <p:sp>
        <p:nvSpPr>
          <p:cNvPr id="5" name="TextBox 4">
            <a:extLst>
              <a:ext uri="{FF2B5EF4-FFF2-40B4-BE49-F238E27FC236}">
                <a16:creationId xmlns:a16="http://schemas.microsoft.com/office/drawing/2014/main" id="{B083431D-8523-94B8-10F3-930F592DAACF}"/>
              </a:ext>
            </a:extLst>
          </p:cNvPr>
          <p:cNvSpPr txBox="1"/>
          <p:nvPr/>
        </p:nvSpPr>
        <p:spPr>
          <a:xfrm>
            <a:off x="1603513" y="1594545"/>
            <a:ext cx="8984974" cy="369332"/>
          </a:xfrm>
          <a:prstGeom prst="rect">
            <a:avLst/>
          </a:prstGeom>
          <a:noFill/>
        </p:spPr>
        <p:txBody>
          <a:bodyPr wrap="square">
            <a:spAutoFit/>
          </a:bodyPr>
          <a:lstStyle/>
          <a:p>
            <a:pPr algn="ctr"/>
            <a:r>
              <a:rPr lang="en-US" b="0" i="0" dirty="0">
                <a:solidFill>
                  <a:schemeClr val="bg2"/>
                </a:solidFill>
                <a:effectLst/>
                <a:latin typeface="quote-cjk-patch"/>
              </a:rPr>
              <a:t>“Wrap-up challenge: add search, task stats, sorting. This will prepare you for real-world apps.”</a:t>
            </a:r>
            <a:endParaRPr lang="en-US" dirty="0">
              <a:solidFill>
                <a:schemeClr val="bg2"/>
              </a:solidFill>
            </a:endParaRPr>
          </a:p>
        </p:txBody>
      </p:sp>
      <p:pic>
        <p:nvPicPr>
          <p:cNvPr id="2" name="Picture 1">
            <a:extLst>
              <a:ext uri="{FF2B5EF4-FFF2-40B4-BE49-F238E27FC236}">
                <a16:creationId xmlns:a16="http://schemas.microsoft.com/office/drawing/2014/main" id="{E2706112-5968-98BF-F963-1253AA1DA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01" y="568552"/>
            <a:ext cx="1210659" cy="1210659"/>
          </a:xfrm>
          <a:prstGeom prst="rect">
            <a:avLst/>
          </a:prstGeom>
        </p:spPr>
      </p:pic>
      <p:pic>
        <p:nvPicPr>
          <p:cNvPr id="7" name="Picture 6">
            <a:extLst>
              <a:ext uri="{FF2B5EF4-FFF2-40B4-BE49-F238E27FC236}">
                <a16:creationId xmlns:a16="http://schemas.microsoft.com/office/drawing/2014/main" id="{3742E066-0618-6194-685B-190C82DE9EED}"/>
              </a:ext>
            </a:extLst>
          </p:cNvPr>
          <p:cNvPicPr>
            <a:picLocks noChangeAspect="1"/>
          </p:cNvPicPr>
          <p:nvPr/>
        </p:nvPicPr>
        <p:blipFill>
          <a:blip r:embed="rId4"/>
          <a:stretch>
            <a:fillRect/>
          </a:stretch>
        </p:blipFill>
        <p:spPr>
          <a:xfrm>
            <a:off x="2069258" y="2101097"/>
            <a:ext cx="8053484" cy="1028542"/>
          </a:xfrm>
          <a:prstGeom prst="rect">
            <a:avLst/>
          </a:prstGeom>
        </p:spPr>
      </p:pic>
      <p:pic>
        <p:nvPicPr>
          <p:cNvPr id="9" name="Picture 8">
            <a:extLst>
              <a:ext uri="{FF2B5EF4-FFF2-40B4-BE49-F238E27FC236}">
                <a16:creationId xmlns:a16="http://schemas.microsoft.com/office/drawing/2014/main" id="{9B35E2E9-0382-B56A-AE86-B9F473B920B6}"/>
              </a:ext>
            </a:extLst>
          </p:cNvPr>
          <p:cNvPicPr>
            <a:picLocks noChangeAspect="1"/>
          </p:cNvPicPr>
          <p:nvPr/>
        </p:nvPicPr>
        <p:blipFill>
          <a:blip r:embed="rId5"/>
          <a:stretch>
            <a:fillRect/>
          </a:stretch>
        </p:blipFill>
        <p:spPr>
          <a:xfrm>
            <a:off x="2921407" y="3266859"/>
            <a:ext cx="6349185" cy="2859065"/>
          </a:xfrm>
          <a:prstGeom prst="rect">
            <a:avLst/>
          </a:prstGeom>
        </p:spPr>
      </p:pic>
    </p:spTree>
    <p:extLst>
      <p:ext uri="{BB962C8B-B14F-4D97-AF65-F5344CB8AC3E}">
        <p14:creationId xmlns:p14="http://schemas.microsoft.com/office/powerpoint/2010/main" val="4102471553"/>
      </p:ext>
    </p:extLst>
  </p:cSld>
  <p:clrMapOvr>
    <a:masterClrMapping/>
  </p:clrMapOvr>
  <p:transition spd="med">
    <p:pull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B98DB-A134-D8AF-5F79-49D19A6888DC}"/>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771823B-2936-6267-F19F-886362355028}"/>
              </a:ext>
            </a:extLst>
          </p:cNvPr>
          <p:cNvSpPr/>
          <p:nvPr/>
        </p:nvSpPr>
        <p:spPr>
          <a:xfrm>
            <a:off x="1398709" y="677531"/>
            <a:ext cx="9394581" cy="9503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 Slide 10: Summary Slide – What We Learned "</a:t>
            </a:r>
          </a:p>
        </p:txBody>
      </p:sp>
      <p:pic>
        <p:nvPicPr>
          <p:cNvPr id="9" name="Picture 8">
            <a:extLst>
              <a:ext uri="{FF2B5EF4-FFF2-40B4-BE49-F238E27FC236}">
                <a16:creationId xmlns:a16="http://schemas.microsoft.com/office/drawing/2014/main" id="{3D8F2893-5DFF-5D86-6769-799B92CD54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5035" y="2603628"/>
            <a:ext cx="2313836" cy="2077825"/>
          </a:xfrm>
          <a:prstGeom prst="rect">
            <a:avLst/>
          </a:prstGeom>
        </p:spPr>
      </p:pic>
      <p:sp>
        <p:nvSpPr>
          <p:cNvPr id="4" name="Rectangle: Rounded Corners 3">
            <a:extLst>
              <a:ext uri="{FF2B5EF4-FFF2-40B4-BE49-F238E27FC236}">
                <a16:creationId xmlns:a16="http://schemas.microsoft.com/office/drawing/2014/main" id="{627E52A7-A4BA-5249-63FB-06FF8E76E7CD}"/>
              </a:ext>
            </a:extLst>
          </p:cNvPr>
          <p:cNvSpPr/>
          <p:nvPr/>
        </p:nvSpPr>
        <p:spPr>
          <a:xfrm>
            <a:off x="1398709" y="2100371"/>
            <a:ext cx="6691744" cy="3694142"/>
          </a:xfrm>
          <a:prstGeom prst="roundRect">
            <a:avLst>
              <a:gd name="adj" fmla="val 7694"/>
            </a:avLst>
          </a:prstGeom>
        </p:spPr>
        <p:style>
          <a:lnRef idx="1">
            <a:schemeClr val="dk1"/>
          </a:lnRef>
          <a:fillRef idx="3">
            <a:schemeClr val="dk1"/>
          </a:fillRef>
          <a:effectRef idx="2">
            <a:schemeClr val="dk1"/>
          </a:effectRef>
          <a:fontRef idx="minor">
            <a:schemeClr val="lt1"/>
          </a:fontRef>
        </p:style>
        <p:txBody>
          <a:bodyPr rtlCol="0" anchor="ctr"/>
          <a:lstStyle/>
          <a:p>
            <a:pPr marL="342900" indent="-342900" algn="r" rtl="1">
              <a:lnSpc>
                <a:spcPct val="150000"/>
              </a:lnSpc>
              <a:buFont typeface="Arial" panose="020B0604020202020204" pitchFamily="34" charset="0"/>
              <a:buChar char="•"/>
            </a:pPr>
            <a:r>
              <a:rPr lang="en-US" sz="2000" b="0" i="0" dirty="0">
                <a:solidFill>
                  <a:schemeClr val="tx1"/>
                </a:solidFill>
                <a:effectLst>
                  <a:outerShdw blurRad="38100" dist="38100" dir="2700000" algn="tl">
                    <a:srgbClr val="000000">
                      <a:alpha val="43137"/>
                    </a:srgbClr>
                  </a:outerShdw>
                </a:effectLst>
                <a:latin typeface="quote-cjk-patch"/>
                <a:cs typeface="+mj-cs"/>
              </a:rPr>
              <a:t>✅ </a:t>
            </a:r>
            <a:r>
              <a:rPr lang="ar-EG" sz="2000" b="0" i="0" dirty="0">
                <a:solidFill>
                  <a:schemeClr val="tx1"/>
                </a:solidFill>
                <a:effectLst>
                  <a:outerShdw blurRad="38100" dist="38100" dir="2700000" algn="tl">
                    <a:srgbClr val="000000">
                      <a:alpha val="43137"/>
                    </a:srgbClr>
                  </a:outerShdw>
                </a:effectLst>
                <a:latin typeface="quote-cjk-patch"/>
                <a:cs typeface="+mj-cs"/>
              </a:rPr>
              <a:t>التعامل مع </a:t>
            </a:r>
            <a:r>
              <a:rPr lang="en-US" sz="2000" b="0" i="0" dirty="0">
                <a:solidFill>
                  <a:schemeClr val="tx1"/>
                </a:solidFill>
                <a:effectLst>
                  <a:outerShdw blurRad="38100" dist="38100" dir="2700000" algn="tl">
                    <a:srgbClr val="000000">
                      <a:alpha val="43137"/>
                    </a:srgbClr>
                  </a:outerShdw>
                </a:effectLst>
                <a:latin typeface="quote-cjk-patch"/>
                <a:cs typeface="+mj-cs"/>
              </a:rPr>
              <a:t>DOM</a:t>
            </a:r>
          </a:p>
          <a:p>
            <a:pPr marL="342900" indent="-342900" algn="r" rtl="1">
              <a:lnSpc>
                <a:spcPct val="150000"/>
              </a:lnSpc>
              <a:buFont typeface="Arial" panose="020B0604020202020204" pitchFamily="34" charset="0"/>
              <a:buChar char="•"/>
            </a:pPr>
            <a:r>
              <a:rPr lang="en-US" sz="2000" b="0" i="0" dirty="0">
                <a:solidFill>
                  <a:schemeClr val="tx1"/>
                </a:solidFill>
                <a:effectLst>
                  <a:outerShdw blurRad="38100" dist="38100" dir="2700000" algn="tl">
                    <a:srgbClr val="000000">
                      <a:alpha val="43137"/>
                    </a:srgbClr>
                  </a:outerShdw>
                </a:effectLst>
                <a:latin typeface="quote-cjk-patch"/>
                <a:cs typeface="+mj-cs"/>
              </a:rPr>
              <a:t>📦 </a:t>
            </a:r>
            <a:r>
              <a:rPr lang="ar-EG" sz="2000" b="0" i="0" dirty="0">
                <a:solidFill>
                  <a:schemeClr val="tx1"/>
                </a:solidFill>
                <a:effectLst>
                  <a:outerShdw blurRad="38100" dist="38100" dir="2700000" algn="tl">
                    <a:srgbClr val="000000">
                      <a:alpha val="43137"/>
                    </a:srgbClr>
                  </a:outerShdw>
                </a:effectLst>
                <a:latin typeface="quote-cjk-patch"/>
                <a:cs typeface="+mj-cs"/>
              </a:rPr>
              <a:t>استخدام المصفوفات </a:t>
            </a:r>
            <a:r>
              <a:rPr lang="en-US" sz="2000" b="0" i="0" dirty="0">
                <a:solidFill>
                  <a:schemeClr val="tx1"/>
                </a:solidFill>
                <a:effectLst>
                  <a:outerShdw blurRad="38100" dist="38100" dir="2700000" algn="tl">
                    <a:srgbClr val="000000">
                      <a:alpha val="43137"/>
                    </a:srgbClr>
                  </a:outerShdw>
                </a:effectLst>
                <a:latin typeface="quote-cjk-patch"/>
                <a:cs typeface="+mj-cs"/>
              </a:rPr>
              <a:t>Array</a:t>
            </a:r>
          </a:p>
          <a:p>
            <a:pPr marL="342900" indent="-342900" algn="r" rtl="1">
              <a:lnSpc>
                <a:spcPct val="150000"/>
              </a:lnSpc>
              <a:buFont typeface="Arial" panose="020B0604020202020204" pitchFamily="34" charset="0"/>
              <a:buChar char="•"/>
            </a:pPr>
            <a:r>
              <a:rPr lang="en-US" sz="2000" b="0" i="0" dirty="0">
                <a:solidFill>
                  <a:schemeClr val="tx1"/>
                </a:solidFill>
                <a:effectLst>
                  <a:outerShdw blurRad="38100" dist="38100" dir="2700000" algn="tl">
                    <a:srgbClr val="000000">
                      <a:alpha val="43137"/>
                    </a:srgbClr>
                  </a:outerShdw>
                </a:effectLst>
                <a:latin typeface="quote-cjk-patch"/>
                <a:cs typeface="+mj-cs"/>
              </a:rPr>
              <a:t>🔁 </a:t>
            </a:r>
            <a:r>
              <a:rPr lang="ar-EG" sz="2000" b="0" i="0" dirty="0">
                <a:solidFill>
                  <a:schemeClr val="tx1"/>
                </a:solidFill>
                <a:effectLst>
                  <a:outerShdw blurRad="38100" dist="38100" dir="2700000" algn="tl">
                    <a:srgbClr val="000000">
                      <a:alpha val="43137"/>
                    </a:srgbClr>
                  </a:outerShdw>
                </a:effectLst>
                <a:latin typeface="quote-cjk-patch"/>
                <a:cs typeface="+mj-cs"/>
              </a:rPr>
              <a:t>تكرار البيانات باستخدام </a:t>
            </a:r>
            <a:r>
              <a:rPr lang="en-US" sz="2000" b="0" i="0" dirty="0">
                <a:solidFill>
                  <a:schemeClr val="tx1"/>
                </a:solidFill>
                <a:effectLst>
                  <a:outerShdw blurRad="38100" dist="38100" dir="2700000" algn="tl">
                    <a:srgbClr val="000000">
                      <a:alpha val="43137"/>
                    </a:srgbClr>
                  </a:outerShdw>
                </a:effectLst>
                <a:latin typeface="quote-cjk-patch"/>
                <a:cs typeface="+mj-cs"/>
              </a:rPr>
              <a:t>Loops</a:t>
            </a:r>
          </a:p>
          <a:p>
            <a:pPr marL="342900" indent="-342900" algn="r" rtl="1">
              <a:lnSpc>
                <a:spcPct val="150000"/>
              </a:lnSpc>
              <a:buFont typeface="Arial" panose="020B0604020202020204" pitchFamily="34" charset="0"/>
              <a:buChar char="•"/>
            </a:pPr>
            <a:r>
              <a:rPr lang="en-US" sz="2000" b="0" i="0" dirty="0">
                <a:solidFill>
                  <a:schemeClr val="tx1"/>
                </a:solidFill>
                <a:effectLst>
                  <a:outerShdw blurRad="38100" dist="38100" dir="2700000" algn="tl">
                    <a:srgbClr val="000000">
                      <a:alpha val="43137"/>
                    </a:srgbClr>
                  </a:outerShdw>
                </a:effectLst>
                <a:latin typeface="quote-cjk-patch"/>
                <a:cs typeface="+mj-cs"/>
              </a:rPr>
              <a:t>💾 </a:t>
            </a:r>
            <a:r>
              <a:rPr lang="ar-EG" sz="2000" b="0" i="0" dirty="0">
                <a:solidFill>
                  <a:schemeClr val="tx1"/>
                </a:solidFill>
                <a:effectLst>
                  <a:outerShdw blurRad="38100" dist="38100" dir="2700000" algn="tl">
                    <a:srgbClr val="000000">
                      <a:alpha val="43137"/>
                    </a:srgbClr>
                  </a:outerShdw>
                </a:effectLst>
                <a:latin typeface="quote-cjk-patch"/>
                <a:cs typeface="+mj-cs"/>
              </a:rPr>
              <a:t>تخزين البيانات في </a:t>
            </a:r>
            <a:r>
              <a:rPr lang="en-US" sz="2000" b="0" i="0" dirty="0">
                <a:solidFill>
                  <a:schemeClr val="tx1"/>
                </a:solidFill>
                <a:effectLst>
                  <a:outerShdw blurRad="38100" dist="38100" dir="2700000" algn="tl">
                    <a:srgbClr val="000000">
                      <a:alpha val="43137"/>
                    </a:srgbClr>
                  </a:outerShdw>
                </a:effectLst>
                <a:latin typeface="quote-cjk-patch"/>
                <a:cs typeface="+mj-cs"/>
              </a:rPr>
              <a:t>localStorage</a:t>
            </a:r>
          </a:p>
          <a:p>
            <a:pPr marL="342900" indent="-342900" algn="r" rtl="1">
              <a:lnSpc>
                <a:spcPct val="150000"/>
              </a:lnSpc>
              <a:buFont typeface="Arial" panose="020B0604020202020204" pitchFamily="34" charset="0"/>
              <a:buChar char="•"/>
            </a:pPr>
            <a:r>
              <a:rPr lang="en-US" sz="2000" b="0" i="0" dirty="0">
                <a:solidFill>
                  <a:schemeClr val="tx1"/>
                </a:solidFill>
                <a:effectLst>
                  <a:outerShdw blurRad="38100" dist="38100" dir="2700000" algn="tl">
                    <a:srgbClr val="000000">
                      <a:alpha val="43137"/>
                    </a:srgbClr>
                  </a:outerShdw>
                </a:effectLst>
                <a:latin typeface="quote-cjk-patch"/>
                <a:cs typeface="+mj-cs"/>
              </a:rPr>
              <a:t>🛠️ </a:t>
            </a:r>
            <a:r>
              <a:rPr lang="ar-EG" sz="2000" b="0" i="0" dirty="0">
                <a:solidFill>
                  <a:schemeClr val="tx1"/>
                </a:solidFill>
                <a:effectLst>
                  <a:outerShdw blurRad="38100" dist="38100" dir="2700000" algn="tl">
                    <a:srgbClr val="000000">
                      <a:alpha val="43137"/>
                    </a:srgbClr>
                  </a:outerShdw>
                </a:effectLst>
                <a:latin typeface="quote-cjk-patch"/>
                <a:cs typeface="+mj-cs"/>
              </a:rPr>
              <a:t>إنشاء </a:t>
            </a:r>
            <a:r>
              <a:rPr lang="en-US" sz="2000" b="0" i="0" dirty="0">
                <a:solidFill>
                  <a:schemeClr val="tx1"/>
                </a:solidFill>
                <a:effectLst>
                  <a:outerShdw blurRad="38100" dist="38100" dir="2700000" algn="tl">
                    <a:srgbClr val="000000">
                      <a:alpha val="43137"/>
                    </a:srgbClr>
                  </a:outerShdw>
                </a:effectLst>
                <a:latin typeface="quote-cjk-patch"/>
                <a:cs typeface="+mj-cs"/>
              </a:rPr>
              <a:t>CRUD Task App</a:t>
            </a:r>
          </a:p>
          <a:p>
            <a:pPr marL="342900" indent="-342900" algn="r" rtl="1">
              <a:lnSpc>
                <a:spcPct val="150000"/>
              </a:lnSpc>
              <a:buFont typeface="Arial" panose="020B0604020202020204" pitchFamily="34" charset="0"/>
              <a:buChar char="•"/>
            </a:pPr>
            <a:r>
              <a:rPr lang="en-US" sz="2000" b="0" i="0" dirty="0">
                <a:solidFill>
                  <a:schemeClr val="tx1"/>
                </a:solidFill>
                <a:effectLst>
                  <a:outerShdw blurRad="38100" dist="38100" dir="2700000" algn="tl">
                    <a:srgbClr val="000000">
                      <a:alpha val="43137"/>
                    </a:srgbClr>
                  </a:outerShdw>
                </a:effectLst>
                <a:latin typeface="quote-cjk-patch"/>
                <a:cs typeface="+mj-cs"/>
              </a:rPr>
              <a:t>🔍 </a:t>
            </a:r>
            <a:r>
              <a:rPr lang="ar-EG" sz="2000" b="0" i="0" dirty="0">
                <a:solidFill>
                  <a:schemeClr val="tx1"/>
                </a:solidFill>
                <a:effectLst>
                  <a:outerShdw blurRad="38100" dist="38100" dir="2700000" algn="tl">
                    <a:srgbClr val="000000">
                      <a:alpha val="43137"/>
                    </a:srgbClr>
                  </a:outerShdw>
                </a:effectLst>
                <a:latin typeface="quote-cjk-patch"/>
                <a:cs typeface="+mj-cs"/>
              </a:rPr>
              <a:t>بحث وتصفية وعرض المهام بشكل واقعي</a:t>
            </a:r>
            <a:endParaRPr lang="en-US" sz="2000" dirty="0">
              <a:solidFill>
                <a:schemeClr val="tx1"/>
              </a:solidFill>
              <a:effectLst>
                <a:outerShdw blurRad="38100" dist="38100" dir="2700000" algn="tl">
                  <a:srgbClr val="000000">
                    <a:alpha val="43137"/>
                  </a:srgbClr>
                </a:outerShdw>
              </a:effectLst>
              <a:cs typeface="+mj-cs"/>
            </a:endParaRPr>
          </a:p>
        </p:txBody>
      </p:sp>
    </p:spTree>
    <p:extLst>
      <p:ext uri="{BB962C8B-B14F-4D97-AF65-F5344CB8AC3E}">
        <p14:creationId xmlns:p14="http://schemas.microsoft.com/office/powerpoint/2010/main" val="3128643899"/>
      </p:ext>
    </p:extLst>
  </p:cSld>
  <p:clrMapOvr>
    <a:masterClrMapping/>
  </p:clrMapOvr>
  <p:transition spd="med">
    <p:pull dir="u"/>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FFBCC5D-172C-61B3-490E-7B58808987E3}"/>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28DA533F-7BDE-764E-48D3-FBA1A23C795F}"/>
              </a:ext>
            </a:extLst>
          </p:cNvPr>
          <p:cNvSpPr/>
          <p:nvPr/>
        </p:nvSpPr>
        <p:spPr>
          <a:xfrm>
            <a:off x="1398709" y="677531"/>
            <a:ext cx="9394581" cy="9503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40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a:t>
            </a:r>
            <a:r>
              <a:rPr lang="ar-EG" sz="40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7</a:t>
            </a:r>
            <a:r>
              <a:rPr lang="en-US" sz="40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 🎯 Key Takeaways"</a:t>
            </a:r>
          </a:p>
        </p:txBody>
      </p:sp>
      <p:sp>
        <p:nvSpPr>
          <p:cNvPr id="6" name="Rectangle: Rounded Corners 5">
            <a:extLst>
              <a:ext uri="{FF2B5EF4-FFF2-40B4-BE49-F238E27FC236}">
                <a16:creationId xmlns:a16="http://schemas.microsoft.com/office/drawing/2014/main" id="{45650638-3A1B-37AA-C7D8-9F4CF374B78E}"/>
              </a:ext>
            </a:extLst>
          </p:cNvPr>
          <p:cNvSpPr/>
          <p:nvPr/>
        </p:nvSpPr>
        <p:spPr>
          <a:xfrm>
            <a:off x="1019069" y="2379090"/>
            <a:ext cx="7250723" cy="3801379"/>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lvl="1"/>
            <a:r>
              <a:rPr lang="en-US" sz="2000" dirty="0">
                <a:ln w="0"/>
                <a:solidFill>
                  <a:schemeClr val="tx1"/>
                </a:solidFill>
                <a:effectLst>
                  <a:outerShdw blurRad="38100" dist="19050" dir="2700000" algn="tl" rotWithShape="0">
                    <a:schemeClr val="dk1">
                      <a:alpha val="40000"/>
                    </a:schemeClr>
                  </a:outerShdw>
                </a:effectLst>
              </a:rPr>
              <a:t>day7/</a:t>
            </a:r>
          </a:p>
          <a:p>
            <a:pPr lvl="1"/>
            <a:r>
              <a:rPr lang="en-US" sz="2000" dirty="0">
                <a:ln w="0"/>
                <a:solidFill>
                  <a:schemeClr val="tx1"/>
                </a:solidFill>
                <a:effectLst>
                  <a:outerShdw blurRad="38100" dist="19050" dir="2700000" algn="tl" rotWithShape="0">
                    <a:schemeClr val="dk1">
                      <a:alpha val="40000"/>
                    </a:schemeClr>
                  </a:outerShdw>
                </a:effectLst>
              </a:rPr>
              <a:t>├── index.html</a:t>
            </a:r>
          </a:p>
          <a:p>
            <a:pPr lvl="1"/>
            <a:r>
              <a:rPr lang="en-US" sz="2000" dirty="0">
                <a:ln w="0"/>
                <a:solidFill>
                  <a:schemeClr val="tx1"/>
                </a:solidFill>
                <a:effectLst>
                  <a:outerShdw blurRad="38100" dist="19050" dir="2700000" algn="tl" rotWithShape="0">
                    <a:schemeClr val="dk1">
                      <a:alpha val="40000"/>
                    </a:schemeClr>
                  </a:outerShdw>
                </a:effectLst>
              </a:rPr>
              <a:t>├── </a:t>
            </a:r>
            <a:r>
              <a:rPr lang="en-US" sz="2000" dirty="0" err="1">
                <a:ln w="0"/>
                <a:solidFill>
                  <a:schemeClr val="tx1"/>
                </a:solidFill>
                <a:effectLst>
                  <a:outerShdw blurRad="38100" dist="19050" dir="2700000" algn="tl" rotWithShape="0">
                    <a:schemeClr val="dk1">
                      <a:alpha val="40000"/>
                    </a:schemeClr>
                  </a:outerShdw>
                </a:effectLst>
              </a:rPr>
              <a:t>js</a:t>
            </a:r>
            <a:r>
              <a:rPr lang="en-US" sz="2000" dirty="0">
                <a:ln w="0"/>
                <a:solidFill>
                  <a:schemeClr val="tx1"/>
                </a:solidFill>
                <a:effectLst>
                  <a:outerShdw blurRad="38100" dist="19050" dir="2700000" algn="tl" rotWithShape="0">
                    <a:schemeClr val="dk1">
                      <a:alpha val="40000"/>
                    </a:schemeClr>
                  </a:outerShdw>
                </a:effectLst>
              </a:rPr>
              <a:t>/</a:t>
            </a:r>
          </a:p>
          <a:p>
            <a:pPr lvl="1"/>
            <a:r>
              <a:rPr lang="en-US" sz="2000" dirty="0">
                <a:ln w="0"/>
                <a:solidFill>
                  <a:schemeClr val="tx1"/>
                </a:solidFill>
                <a:effectLst>
                  <a:outerShdw blurRad="38100" dist="19050" dir="2700000" algn="tl" rotWithShape="0">
                    <a:schemeClr val="dk1">
                      <a:alpha val="40000"/>
                    </a:schemeClr>
                  </a:outerShdw>
                </a:effectLst>
              </a:rPr>
              <a:t>│   ├── </a:t>
            </a:r>
            <a:r>
              <a:rPr lang="en-US" sz="2000" dirty="0" err="1">
                <a:ln w="0"/>
                <a:solidFill>
                  <a:schemeClr val="tx1"/>
                </a:solidFill>
                <a:effectLst>
                  <a:outerShdw blurRad="38100" dist="19050" dir="2700000" algn="tl" rotWithShape="0">
                    <a:schemeClr val="dk1">
                      <a:alpha val="40000"/>
                    </a:schemeClr>
                  </a:outerShdw>
                </a:effectLst>
              </a:rPr>
              <a:t>api</a:t>
            </a:r>
            <a:r>
              <a:rPr lang="en-US" sz="2000" dirty="0">
                <a:ln w="0"/>
                <a:solidFill>
                  <a:schemeClr val="tx1"/>
                </a:solidFill>
                <a:effectLst>
                  <a:outerShdw blurRad="38100" dist="19050" dir="2700000" algn="tl" rotWithShape="0">
                    <a:schemeClr val="dk1">
                      <a:alpha val="40000"/>
                    </a:schemeClr>
                  </a:outerShdw>
                </a:effectLst>
              </a:rPr>
              <a:t>/           # API modules</a:t>
            </a:r>
          </a:p>
          <a:p>
            <a:pPr lvl="1"/>
            <a:r>
              <a:rPr lang="en-US" sz="2000" dirty="0">
                <a:ln w="0"/>
                <a:solidFill>
                  <a:schemeClr val="tx1"/>
                </a:solidFill>
                <a:effectLst>
                  <a:outerShdw blurRad="38100" dist="19050" dir="2700000" algn="tl" rotWithShape="0">
                    <a:schemeClr val="dk1">
                      <a:alpha val="40000"/>
                    </a:schemeClr>
                  </a:outerShdw>
                </a:effectLst>
              </a:rPr>
              <a:t>│   │   ├── cart.js    # Shopping cart API</a:t>
            </a:r>
          </a:p>
          <a:p>
            <a:pPr lvl="1"/>
            <a:r>
              <a:rPr lang="en-US" sz="2000" dirty="0">
                <a:ln w="0"/>
                <a:solidFill>
                  <a:schemeClr val="tx1"/>
                </a:solidFill>
                <a:effectLst>
                  <a:outerShdw blurRad="38100" dist="19050" dir="2700000" algn="tl" rotWithShape="0">
                    <a:schemeClr val="dk1">
                      <a:alpha val="40000"/>
                    </a:schemeClr>
                  </a:outerShdw>
                </a:effectLst>
              </a:rPr>
              <a:t>│   │   └── products.js </a:t>
            </a:r>
          </a:p>
          <a:p>
            <a:pPr lvl="1"/>
            <a:r>
              <a:rPr lang="en-US" sz="2000" dirty="0">
                <a:ln w="0"/>
                <a:solidFill>
                  <a:schemeClr val="tx1"/>
                </a:solidFill>
                <a:effectLst>
                  <a:outerShdw blurRad="38100" dist="19050" dir="2700000" algn="tl" rotWithShape="0">
                    <a:schemeClr val="dk1">
                      <a:alpha val="40000"/>
                    </a:schemeClr>
                  </a:outerShdw>
                </a:effectLst>
              </a:rPr>
              <a:t>│   ├── lib/           # Utilities</a:t>
            </a:r>
          </a:p>
          <a:p>
            <a:pPr lvl="1"/>
            <a:r>
              <a:rPr lang="en-US" sz="2000" dirty="0">
                <a:ln w="0"/>
                <a:solidFill>
                  <a:schemeClr val="tx1"/>
                </a:solidFill>
                <a:effectLst>
                  <a:outerShdw blurRad="38100" dist="19050" dir="2700000" algn="tl" rotWithShape="0">
                    <a:schemeClr val="dk1">
                      <a:alpha val="40000"/>
                    </a:schemeClr>
                  </a:outerShdw>
                </a:effectLst>
              </a:rPr>
              <a:t>│   └── main.js        # App entry</a:t>
            </a:r>
          </a:p>
          <a:p>
            <a:pPr lvl="1"/>
            <a:r>
              <a:rPr lang="en-US" sz="2000" dirty="0">
                <a:ln w="0"/>
                <a:solidFill>
                  <a:schemeClr val="tx1"/>
                </a:solidFill>
                <a:effectLst>
                  <a:outerShdw blurRad="38100" dist="19050" dir="2700000" algn="tl" rotWithShape="0">
                    <a:schemeClr val="dk1">
                      <a:alpha val="40000"/>
                    </a:schemeClr>
                  </a:outerShdw>
                </a:effectLst>
              </a:rPr>
              <a:t>└── README.md</a:t>
            </a:r>
            <a:endParaRPr lang="en-US" sz="2000" b="1" dirty="0">
              <a:ln w="0"/>
              <a:solidFill>
                <a:schemeClr val="tx1"/>
              </a:solidFill>
              <a:effectLst>
                <a:outerShdw blurRad="38100" dist="19050" dir="2700000" algn="tl" rotWithShape="0">
                  <a:schemeClr val="dk1">
                    <a:alpha val="40000"/>
                  </a:schemeClr>
                </a:outerShdw>
              </a:effectLst>
            </a:endParaRPr>
          </a:p>
        </p:txBody>
      </p:sp>
      <p:pic>
        <p:nvPicPr>
          <p:cNvPr id="9" name="Picture 8">
            <a:extLst>
              <a:ext uri="{FF2B5EF4-FFF2-40B4-BE49-F238E27FC236}">
                <a16:creationId xmlns:a16="http://schemas.microsoft.com/office/drawing/2014/main" id="{D48C76F2-FE79-C86D-4F94-0312AF2F3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4159" y="2823587"/>
            <a:ext cx="2814529" cy="2527447"/>
          </a:xfrm>
          <a:prstGeom prst="rect">
            <a:avLst/>
          </a:prstGeom>
        </p:spPr>
      </p:pic>
      <p:sp>
        <p:nvSpPr>
          <p:cNvPr id="3" name="TextBox 2">
            <a:extLst>
              <a:ext uri="{FF2B5EF4-FFF2-40B4-BE49-F238E27FC236}">
                <a16:creationId xmlns:a16="http://schemas.microsoft.com/office/drawing/2014/main" id="{49CF0A3A-D483-3B7D-33D6-BBC88CDDC6B3}"/>
              </a:ext>
            </a:extLst>
          </p:cNvPr>
          <p:cNvSpPr txBox="1"/>
          <p:nvPr/>
        </p:nvSpPr>
        <p:spPr>
          <a:xfrm>
            <a:off x="1019070" y="1818795"/>
            <a:ext cx="6094324" cy="369332"/>
          </a:xfrm>
          <a:prstGeom prst="rect">
            <a:avLst/>
          </a:prstGeom>
          <a:noFill/>
        </p:spPr>
        <p:txBody>
          <a:bodyPr wrap="square">
            <a:spAutoFit/>
          </a:bodyPr>
          <a:lstStyle/>
          <a:p>
            <a:r>
              <a:rPr lang="en-US" b="1" i="0" spc="50" dirty="0">
                <a:ln w="0"/>
                <a:solidFill>
                  <a:schemeClr val="bg2"/>
                </a:solidFill>
                <a:effectLst>
                  <a:innerShdw blurRad="63500" dist="50800" dir="13500000">
                    <a:srgbClr val="000000">
                      <a:alpha val="50000"/>
                    </a:srgbClr>
                  </a:innerShdw>
                </a:effectLst>
                <a:latin typeface="quote-cjk-patch"/>
              </a:rPr>
              <a:t>📂 Project Files</a:t>
            </a:r>
            <a:endParaRPr lang="en-US" b="1"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2540838714"/>
      </p:ext>
    </p:extLst>
  </p:cSld>
  <p:clrMapOvr>
    <a:masterClrMapping/>
  </p:clrMapOvr>
  <p:transition spd="med">
    <p:pull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CCE3A-5785-426C-AB32-3F601A2B2699}"/>
              </a:ext>
            </a:extLst>
          </p:cNvPr>
          <p:cNvSpPr>
            <a:spLocks noGrp="1"/>
          </p:cNvSpPr>
          <p:nvPr>
            <p:ph type="title"/>
          </p:nvPr>
        </p:nvSpPr>
        <p:spPr/>
        <p:txBody>
          <a:bodyPr>
            <a:normAutofit/>
          </a:bodyPr>
          <a:lstStyle/>
          <a:p>
            <a:pPr algn="ctr"/>
            <a:r>
              <a:rPr lang="en-US" sz="4400" b="1" dirty="0">
                <a:solidFill>
                  <a:schemeClr val="accent2"/>
                </a:solidFill>
              </a:rPr>
              <a:t>The End </a:t>
            </a:r>
          </a:p>
        </p:txBody>
      </p:sp>
      <p:sp>
        <p:nvSpPr>
          <p:cNvPr id="7" name="TextBox 6">
            <a:extLst>
              <a:ext uri="{FF2B5EF4-FFF2-40B4-BE49-F238E27FC236}">
                <a16:creationId xmlns:a16="http://schemas.microsoft.com/office/drawing/2014/main" id="{4DDA9555-72D3-F9DF-3FC3-E5E93E2BAF86}"/>
              </a:ext>
            </a:extLst>
          </p:cNvPr>
          <p:cNvSpPr txBox="1"/>
          <p:nvPr/>
        </p:nvSpPr>
        <p:spPr>
          <a:xfrm>
            <a:off x="3514819" y="2569779"/>
            <a:ext cx="5162362" cy="369332"/>
          </a:xfrm>
          <a:prstGeom prst="rect">
            <a:avLst/>
          </a:prstGeom>
          <a:noFill/>
        </p:spPr>
        <p:txBody>
          <a:bodyPr wrap="square" rtlCol="1">
            <a:spAutoFit/>
          </a:bodyPr>
          <a:lstStyle/>
          <a:p>
            <a:r>
              <a:rPr lang="en-US" dirty="0">
                <a:solidFill>
                  <a:schemeClr val="bg1"/>
                </a:solidFill>
              </a:rPr>
              <a:t>in the end I hope you understood  all I said contact on :</a:t>
            </a:r>
            <a:endParaRPr lang="ar-EG" dirty="0">
              <a:solidFill>
                <a:schemeClr val="bg1"/>
              </a:solidFill>
            </a:endParaRPr>
          </a:p>
        </p:txBody>
      </p:sp>
      <p:sp>
        <p:nvSpPr>
          <p:cNvPr id="9" name="TextBox 8">
            <a:extLst>
              <a:ext uri="{FF2B5EF4-FFF2-40B4-BE49-F238E27FC236}">
                <a16:creationId xmlns:a16="http://schemas.microsoft.com/office/drawing/2014/main" id="{33A6FA61-E3A5-5C1B-8A13-C36D5DE1425F}"/>
              </a:ext>
            </a:extLst>
          </p:cNvPr>
          <p:cNvSpPr txBox="1"/>
          <p:nvPr/>
        </p:nvSpPr>
        <p:spPr>
          <a:xfrm>
            <a:off x="1040524" y="5024709"/>
            <a:ext cx="3988675" cy="369332"/>
          </a:xfrm>
          <a:prstGeom prst="rect">
            <a:avLst/>
          </a:prstGeom>
          <a:noFill/>
        </p:spPr>
        <p:txBody>
          <a:bodyPr wrap="square">
            <a:spAutoFit/>
          </a:bodyPr>
          <a:lstStyle/>
          <a:p>
            <a:r>
              <a:rPr lang="en-US">
                <a:solidFill>
                  <a:schemeClr val="accent1">
                    <a:lumMod val="75000"/>
                  </a:schemeClr>
                </a:solidFill>
                <a:hlinkClick r:id="rId2">
                  <a:extLst>
                    <a:ext uri="{A12FA001-AC4F-418D-AE19-62706E023703}">
                      <ahyp:hlinkClr xmlns:ahyp="http://schemas.microsoft.com/office/drawing/2018/hyperlinkcolor" val="tx"/>
                    </a:ext>
                  </a:extLst>
                </a:hlinkClick>
              </a:rPr>
              <a:t>https://www.facebook.com/abobakr143</a:t>
            </a:r>
            <a:endParaRPr lang="ar-EG" dirty="0">
              <a:solidFill>
                <a:schemeClr val="accent1">
                  <a:lumMod val="75000"/>
                </a:schemeClr>
              </a:solidFill>
            </a:endParaRPr>
          </a:p>
        </p:txBody>
      </p:sp>
      <p:pic>
        <p:nvPicPr>
          <p:cNvPr id="17" name="Picture 16">
            <a:extLst>
              <a:ext uri="{FF2B5EF4-FFF2-40B4-BE49-F238E27FC236}">
                <a16:creationId xmlns:a16="http://schemas.microsoft.com/office/drawing/2014/main" id="{AD5388BC-4B3C-F6A3-CC25-E3D2E183E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827" y="3429000"/>
            <a:ext cx="1306067" cy="1306067"/>
          </a:xfrm>
          <a:prstGeom prst="rect">
            <a:avLst/>
          </a:prstGeom>
        </p:spPr>
      </p:pic>
      <p:pic>
        <p:nvPicPr>
          <p:cNvPr id="19" name="Picture 18">
            <a:extLst>
              <a:ext uri="{FF2B5EF4-FFF2-40B4-BE49-F238E27FC236}">
                <a16:creationId xmlns:a16="http://schemas.microsoft.com/office/drawing/2014/main" id="{F8BDD4BF-2D53-6D1E-BBE4-2F7D234BDA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4147" y="3428999"/>
            <a:ext cx="1306068" cy="1306068"/>
          </a:xfrm>
          <a:prstGeom prst="rect">
            <a:avLst/>
          </a:prstGeom>
        </p:spPr>
      </p:pic>
      <p:sp>
        <p:nvSpPr>
          <p:cNvPr id="21" name="TextBox 20">
            <a:extLst>
              <a:ext uri="{FF2B5EF4-FFF2-40B4-BE49-F238E27FC236}">
                <a16:creationId xmlns:a16="http://schemas.microsoft.com/office/drawing/2014/main" id="{B2FC02C1-C499-A67E-826C-79EB1128F33C}"/>
              </a:ext>
            </a:extLst>
          </p:cNvPr>
          <p:cNvSpPr txBox="1"/>
          <p:nvPr/>
        </p:nvSpPr>
        <p:spPr>
          <a:xfrm>
            <a:off x="7237767" y="5022207"/>
            <a:ext cx="2878827" cy="369332"/>
          </a:xfrm>
          <a:prstGeom prst="rect">
            <a:avLst/>
          </a:prstGeom>
          <a:noFill/>
        </p:spPr>
        <p:txBody>
          <a:bodyPr wrap="square">
            <a:spAutoFit/>
          </a:bodyPr>
          <a:lstStyle/>
          <a:p>
            <a:r>
              <a:rPr lang="ar-EG" dirty="0">
                <a:solidFill>
                  <a:schemeClr val="accent1">
                    <a:lumMod val="75000"/>
                  </a:schemeClr>
                </a:solidFill>
                <a:hlinkClick r:id="rId5"/>
              </a:rPr>
              <a:t>https://wa.me/</a:t>
            </a:r>
            <a:r>
              <a:rPr lang="en-US" dirty="0">
                <a:solidFill>
                  <a:schemeClr val="accent1">
                    <a:lumMod val="75000"/>
                  </a:schemeClr>
                </a:solidFill>
                <a:hlinkClick r:id="rId5"/>
              </a:rPr>
              <a:t>201113284597</a:t>
            </a:r>
            <a:endParaRPr lang="ar-EG" dirty="0">
              <a:solidFill>
                <a:schemeClr val="accent1">
                  <a:lumMod val="75000"/>
                </a:schemeClr>
              </a:solidFill>
            </a:endParaRPr>
          </a:p>
        </p:txBody>
      </p:sp>
    </p:spTree>
    <p:extLst>
      <p:ext uri="{BB962C8B-B14F-4D97-AF65-F5344CB8AC3E}">
        <p14:creationId xmlns:p14="http://schemas.microsoft.com/office/powerpoint/2010/main" val="306975024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odern Web Development - Full stack comic">
            <a:extLst>
              <a:ext uri="{FF2B5EF4-FFF2-40B4-BE49-F238E27FC236}">
                <a16:creationId xmlns:a16="http://schemas.microsoft.com/office/drawing/2014/main" id="{F8989F1C-EC5A-497A-8D8B-C19F565BF189}"/>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Tree>
    <p:extLst>
      <p:ext uri="{BB962C8B-B14F-4D97-AF65-F5344CB8AC3E}">
        <p14:creationId xmlns:p14="http://schemas.microsoft.com/office/powerpoint/2010/main" val="305358935"/>
      </p:ext>
    </p:extLst>
  </p:cSld>
  <p:clrMapOvr>
    <a:masterClrMapping/>
  </p:clrMapOvr>
  <p:transition spd="med">
    <p:pull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DOM Recap – What, Why &amp; How</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464156" y="1563660"/>
            <a:ext cx="9442174"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rtl="1"/>
            <a:r>
              <a:rPr lang="ar-EG" sz="1800" b="0" i="0" dirty="0">
                <a:solidFill>
                  <a:schemeClr val="tx1"/>
                </a:solidFill>
                <a:effectLst>
                  <a:outerShdw blurRad="38100" dist="38100" dir="2700000" algn="tl">
                    <a:srgbClr val="000000">
                      <a:alpha val="43137"/>
                    </a:srgbClr>
                  </a:outerShdw>
                </a:effectLst>
                <a:latin typeface="quote-cjk-patch"/>
                <a:cs typeface="+mj-cs"/>
              </a:rPr>
              <a:t>الـ </a:t>
            </a:r>
            <a:r>
              <a:rPr lang="en-US" sz="1800" b="0" i="0" dirty="0">
                <a:solidFill>
                  <a:schemeClr val="tx1"/>
                </a:solidFill>
                <a:effectLst>
                  <a:outerShdw blurRad="38100" dist="38100" dir="2700000" algn="tl">
                    <a:srgbClr val="000000">
                      <a:alpha val="43137"/>
                    </a:srgbClr>
                  </a:outerShdw>
                </a:effectLst>
                <a:latin typeface="quote-cjk-patch"/>
                <a:cs typeface="+mj-cs"/>
              </a:rPr>
              <a:t>DOM </a:t>
            </a:r>
            <a:r>
              <a:rPr lang="ar-EG" sz="1800" b="0" i="0" dirty="0">
                <a:solidFill>
                  <a:schemeClr val="tx1"/>
                </a:solidFill>
                <a:effectLst>
                  <a:outerShdw blurRad="38100" dist="38100" dir="2700000" algn="tl">
                    <a:srgbClr val="000000">
                      <a:alpha val="43137"/>
                    </a:srgbClr>
                  </a:outerShdw>
                </a:effectLst>
                <a:latin typeface="quote-cjk-patch"/>
                <a:cs typeface="+mj-cs"/>
              </a:rPr>
              <a:t>هو شكل الشجرة اللي </a:t>
            </a:r>
            <a:r>
              <a:rPr lang="ar-EG" sz="1800" b="0" i="0" dirty="0" err="1">
                <a:solidFill>
                  <a:schemeClr val="tx1"/>
                </a:solidFill>
                <a:effectLst>
                  <a:outerShdw blurRad="38100" dist="38100" dir="2700000" algn="tl">
                    <a:srgbClr val="000000">
                      <a:alpha val="43137"/>
                    </a:srgbClr>
                  </a:outerShdw>
                </a:effectLst>
                <a:latin typeface="quote-cjk-patch"/>
                <a:cs typeface="+mj-cs"/>
              </a:rPr>
              <a:t>بيشوف</a:t>
            </a:r>
            <a:r>
              <a:rPr lang="ar-EG" sz="1800" b="0" i="0" dirty="0">
                <a:solidFill>
                  <a:schemeClr val="tx1"/>
                </a:solidFill>
                <a:effectLst>
                  <a:outerShdw blurRad="38100" dist="38100" dir="2700000" algn="tl">
                    <a:srgbClr val="000000">
                      <a:alpha val="43137"/>
                    </a:srgbClr>
                  </a:outerShdw>
                </a:effectLst>
                <a:latin typeface="quote-cjk-patch"/>
                <a:cs typeface="+mj-cs"/>
              </a:rPr>
              <a:t> بيه </a:t>
            </a:r>
            <a:r>
              <a:rPr lang="en-US" sz="1800" b="0" i="0" dirty="0">
                <a:solidFill>
                  <a:schemeClr val="tx1"/>
                </a:solidFill>
                <a:effectLst>
                  <a:outerShdw blurRad="38100" dist="38100" dir="2700000" algn="tl">
                    <a:srgbClr val="000000">
                      <a:alpha val="43137"/>
                    </a:srgbClr>
                  </a:outerShdw>
                </a:effectLst>
                <a:latin typeface="quote-cjk-patch"/>
                <a:cs typeface="+mj-cs"/>
              </a:rPr>
              <a:t>JavaScript</a:t>
            </a:r>
            <a:r>
              <a:rPr lang="ar-EG" sz="1800" b="0" i="0" dirty="0">
                <a:solidFill>
                  <a:schemeClr val="tx1"/>
                </a:solidFill>
                <a:effectLst>
                  <a:outerShdw blurRad="38100" dist="38100" dir="2700000" algn="tl">
                    <a:srgbClr val="000000">
                      <a:alpha val="43137"/>
                    </a:srgbClr>
                  </a:outerShdw>
                </a:effectLst>
                <a:latin typeface="quote-cjk-patch"/>
                <a:cs typeface="+mj-cs"/>
              </a:rPr>
              <a:t> عناصر الصفحة. تقدر تتعامل مع العناصر (زي النصوص، الأزرار، الصور) وتغيرها أو تضيف وتحذف منها في أي وقت. ده اللي بيخلي صفحاتنا تفاعلية مش مجرد</a:t>
            </a:r>
            <a:r>
              <a:rPr lang="en-US" sz="1800" b="0" i="0" dirty="0">
                <a:solidFill>
                  <a:schemeClr val="tx1"/>
                </a:solidFill>
                <a:effectLst>
                  <a:outerShdw blurRad="38100" dist="38100" dir="2700000" algn="tl">
                    <a:srgbClr val="000000">
                      <a:alpha val="43137"/>
                    </a:srgbClr>
                  </a:outerShdw>
                </a:effectLst>
                <a:latin typeface="quote-cjk-patch"/>
                <a:cs typeface="+mj-cs"/>
              </a:rPr>
              <a:t>HTML </a:t>
            </a:r>
            <a:r>
              <a:rPr lang="ar-EG" sz="1800" b="0" i="0" dirty="0">
                <a:solidFill>
                  <a:schemeClr val="tx1"/>
                </a:solidFill>
                <a:effectLst>
                  <a:outerShdw blurRad="38100" dist="38100" dir="2700000" algn="tl">
                    <a:srgbClr val="000000">
                      <a:alpha val="43137"/>
                    </a:srgbClr>
                  </a:outerShdw>
                </a:effectLst>
                <a:latin typeface="quote-cjk-patch"/>
                <a:cs typeface="+mj-cs"/>
              </a:rPr>
              <a:t> ثابت.</a:t>
            </a:r>
            <a:endParaRPr lang="en-US" sz="1800" dirty="0">
              <a:solidFill>
                <a:schemeClr val="tx1"/>
              </a:solidFill>
              <a:effectLst>
                <a:outerShdw blurRad="38100" dist="38100" dir="2700000" algn="tl">
                  <a:srgbClr val="000000">
                    <a:alpha val="43137"/>
                  </a:srgbClr>
                </a:outerShdw>
              </a:effectLst>
              <a:cs typeface="+mj-cs"/>
            </a:endParaRPr>
          </a:p>
        </p:txBody>
      </p:sp>
      <p:pic>
        <p:nvPicPr>
          <p:cNvPr id="16" name="Picture 15">
            <a:extLst>
              <a:ext uri="{FF2B5EF4-FFF2-40B4-BE49-F238E27FC236}">
                <a16:creationId xmlns:a16="http://schemas.microsoft.com/office/drawing/2014/main" id="{8419A2AA-D222-C895-AEA2-DCEB1D52228C}"/>
              </a:ext>
            </a:extLst>
          </p:cNvPr>
          <p:cNvPicPr>
            <a:picLocks noChangeAspect="1"/>
          </p:cNvPicPr>
          <p:nvPr/>
        </p:nvPicPr>
        <p:blipFill>
          <a:blip r:embed="rId4"/>
          <a:stretch>
            <a:fillRect/>
          </a:stretch>
        </p:blipFill>
        <p:spPr>
          <a:xfrm>
            <a:off x="3109116" y="2469455"/>
            <a:ext cx="6342996" cy="1252938"/>
          </a:xfrm>
          <a:prstGeom prst="rect">
            <a:avLst/>
          </a:prstGeom>
        </p:spPr>
      </p:pic>
      <p:pic>
        <p:nvPicPr>
          <p:cNvPr id="18" name="Picture 17">
            <a:extLst>
              <a:ext uri="{FF2B5EF4-FFF2-40B4-BE49-F238E27FC236}">
                <a16:creationId xmlns:a16="http://schemas.microsoft.com/office/drawing/2014/main" id="{F2926D77-47E0-7B57-75E3-72CB79416497}"/>
              </a:ext>
            </a:extLst>
          </p:cNvPr>
          <p:cNvPicPr>
            <a:picLocks noChangeAspect="1"/>
          </p:cNvPicPr>
          <p:nvPr/>
        </p:nvPicPr>
        <p:blipFill>
          <a:blip r:embed="rId5"/>
          <a:stretch>
            <a:fillRect/>
          </a:stretch>
        </p:blipFill>
        <p:spPr>
          <a:xfrm>
            <a:off x="3109116" y="3821142"/>
            <a:ext cx="6343001" cy="842266"/>
          </a:xfrm>
          <a:prstGeom prst="rect">
            <a:avLst/>
          </a:prstGeom>
        </p:spPr>
      </p:pic>
      <p:pic>
        <p:nvPicPr>
          <p:cNvPr id="20" name="Picture 19">
            <a:extLst>
              <a:ext uri="{FF2B5EF4-FFF2-40B4-BE49-F238E27FC236}">
                <a16:creationId xmlns:a16="http://schemas.microsoft.com/office/drawing/2014/main" id="{ADDCDAB0-0DED-1DE0-51A6-9A387A255667}"/>
              </a:ext>
            </a:extLst>
          </p:cNvPr>
          <p:cNvPicPr>
            <a:picLocks noChangeAspect="1"/>
          </p:cNvPicPr>
          <p:nvPr/>
        </p:nvPicPr>
        <p:blipFill>
          <a:blip r:embed="rId6"/>
          <a:stretch>
            <a:fillRect/>
          </a:stretch>
        </p:blipFill>
        <p:spPr>
          <a:xfrm>
            <a:off x="3109116" y="4739730"/>
            <a:ext cx="6342998" cy="1541944"/>
          </a:xfrm>
          <a:prstGeom prst="rect">
            <a:avLst/>
          </a:prstGeom>
        </p:spPr>
      </p:pic>
    </p:spTree>
    <p:extLst>
      <p:ext uri="{BB962C8B-B14F-4D97-AF65-F5344CB8AC3E}">
        <p14:creationId xmlns:p14="http://schemas.microsoft.com/office/powerpoint/2010/main" val="1988037483"/>
      </p:ext>
    </p:extLst>
  </p:cSld>
  <p:clrMapOvr>
    <a:masterClrMapping/>
  </p:clrMapOvr>
  <p:transition spd="med">
    <p:pull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DOM Recap – What, Why &amp; How</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2030799"/>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3600" b="0" i="0" dirty="0">
                <a:solidFill>
                  <a:schemeClr val="tx1"/>
                </a:solidFill>
                <a:effectLst>
                  <a:outerShdw blurRad="38100" dist="38100" dir="2700000" algn="tl">
                    <a:srgbClr val="000000">
                      <a:alpha val="43137"/>
                    </a:srgbClr>
                  </a:outerShdw>
                </a:effectLst>
                <a:latin typeface="quote-cjk-patch"/>
                <a:cs typeface="+mj-cs"/>
              </a:rPr>
              <a:t>🧠 </a:t>
            </a:r>
            <a:r>
              <a:rPr lang="en-US" sz="3600" b="0" i="0" dirty="0">
                <a:solidFill>
                  <a:schemeClr val="tx1"/>
                </a:solidFill>
                <a:effectLst>
                  <a:outerShdw blurRad="38100" dist="38100" dir="2700000" algn="tl">
                    <a:srgbClr val="000000">
                      <a:alpha val="43137"/>
                    </a:srgbClr>
                  </a:outerShdw>
                </a:effectLst>
                <a:latin typeface="quote-cjk-patch"/>
                <a:cs typeface="+mj-cs"/>
              </a:rPr>
              <a:t>Task 1 – DOM</a:t>
            </a:r>
            <a:endParaRPr lang="en-US" sz="36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88203" y="3287109"/>
            <a:ext cx="8845826" cy="25747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ct val="0"/>
              </a:spcAft>
              <a:buClrTx/>
              <a:buSzTx/>
              <a:buFontTx/>
              <a:buNone/>
              <a:tabLst/>
            </a:pPr>
            <a:r>
              <a:rPr lang="en-US" altLang="en-US" sz="2400" dirty="0">
                <a:solidFill>
                  <a:schemeClr val="tx1"/>
                </a:solidFill>
                <a:effectLst>
                  <a:outerShdw blurRad="38100" dist="38100" dir="2700000" algn="tl">
                    <a:srgbClr val="000000">
                      <a:alpha val="43137"/>
                    </a:srgbClr>
                  </a:outerShdw>
                </a:effectLst>
                <a:latin typeface="quote-cjk-patch"/>
                <a:cs typeface="+mj-cs"/>
              </a:rPr>
              <a:t>❓ </a:t>
            </a:r>
            <a:r>
              <a:rPr lang="ar-SA" altLang="en-US" sz="2400" dirty="0">
                <a:solidFill>
                  <a:schemeClr val="tx1"/>
                </a:solidFill>
                <a:effectLst>
                  <a:outerShdw blurRad="38100" dist="38100" dir="2700000" algn="tl">
                    <a:srgbClr val="000000">
                      <a:alpha val="43137"/>
                    </a:srgbClr>
                  </a:outerShdw>
                </a:effectLst>
                <a:latin typeface="quote-cjk-patch"/>
                <a:cs typeface="+mj-cs"/>
              </a:rPr>
              <a:t>السؤال</a:t>
            </a:r>
            <a:r>
              <a:rPr lang="en-US" altLang="en-US" sz="2400" dirty="0">
                <a:solidFill>
                  <a:schemeClr val="tx1"/>
                </a:solidFill>
                <a:effectLst>
                  <a:outerShdw blurRad="38100" dist="38100" dir="2700000" algn="tl">
                    <a:srgbClr val="000000">
                      <a:alpha val="43137"/>
                    </a:srgbClr>
                  </a:outerShdw>
                </a:effectLst>
                <a:latin typeface="quote-cjk-patch"/>
                <a:cs typeface="+mj-cs"/>
              </a:rPr>
              <a:t>:</a:t>
            </a:r>
          </a:p>
          <a:p>
            <a:pPr lvl="1" algn="r" rtl="1" fontAlgn="base">
              <a:spcBef>
                <a:spcPct val="0"/>
              </a:spcBef>
              <a:spcAft>
                <a:spcPct val="0"/>
              </a:spcAft>
            </a:pPr>
            <a:r>
              <a:rPr lang="ar-SA" altLang="en-US" sz="2400" dirty="0">
                <a:solidFill>
                  <a:schemeClr val="tx1"/>
                </a:solidFill>
                <a:effectLst>
                  <a:outerShdw blurRad="38100" dist="38100" dir="2700000" algn="tl">
                    <a:srgbClr val="000000">
                      <a:alpha val="43137"/>
                    </a:srgbClr>
                  </a:outerShdw>
                </a:effectLst>
                <a:latin typeface="quote-cjk-patch"/>
                <a:cs typeface="+mj-cs"/>
              </a:rPr>
              <a:t>أنشئ صفحة فيها زر عند الضغط عليه يتم إضافة عنصر جديد إلى قائمة غير مرتبة</a:t>
            </a:r>
            <a:r>
              <a:rPr lang="en-US" altLang="en-US" sz="2400" dirty="0">
                <a:solidFill>
                  <a:schemeClr val="tx1"/>
                </a:solidFill>
                <a:effectLst>
                  <a:outerShdw blurRad="38100" dist="38100" dir="2700000" algn="tl">
                    <a:srgbClr val="000000">
                      <a:alpha val="43137"/>
                    </a:srgbClr>
                  </a:outerShdw>
                </a:effectLst>
                <a:latin typeface="quote-cjk-patch"/>
                <a:cs typeface="+mj-cs"/>
              </a:rPr>
              <a:t> (&lt;</a:t>
            </a:r>
            <a:r>
              <a:rPr lang="en-US" altLang="en-US" sz="2400" dirty="0" err="1">
                <a:solidFill>
                  <a:schemeClr val="tx1"/>
                </a:solidFill>
                <a:effectLst>
                  <a:outerShdw blurRad="38100" dist="38100" dir="2700000" algn="tl">
                    <a:srgbClr val="000000">
                      <a:alpha val="43137"/>
                    </a:srgbClr>
                  </a:outerShdw>
                </a:effectLst>
                <a:latin typeface="quote-cjk-patch"/>
                <a:cs typeface="+mj-cs"/>
              </a:rPr>
              <a:t>ul</a:t>
            </a:r>
            <a:r>
              <a:rPr lang="en-US" altLang="en-US" sz="2400" dirty="0">
                <a:solidFill>
                  <a:schemeClr val="tx1"/>
                </a:solidFill>
                <a:effectLst>
                  <a:outerShdw blurRad="38100" dist="38100" dir="2700000" algn="tl">
                    <a:srgbClr val="000000">
                      <a:alpha val="43137"/>
                    </a:srgbClr>
                  </a:outerShdw>
                </a:effectLst>
                <a:latin typeface="quote-cjk-patch"/>
                <a:cs typeface="+mj-cs"/>
              </a:rPr>
              <a:t>&gt;). </a:t>
            </a:r>
            <a:r>
              <a:rPr lang="ar-SA" altLang="en-US" sz="2400" dirty="0">
                <a:solidFill>
                  <a:schemeClr val="tx1"/>
                </a:solidFill>
                <a:effectLst>
                  <a:outerShdw blurRad="38100" dist="38100" dir="2700000" algn="tl">
                    <a:srgbClr val="000000">
                      <a:alpha val="43137"/>
                    </a:srgbClr>
                  </a:outerShdw>
                </a:effectLst>
                <a:latin typeface="quote-cjk-patch"/>
                <a:cs typeface="+mj-cs"/>
              </a:rPr>
              <a:t>كل ضغطة تضيف عنصر جديد تلقائيًا</a:t>
            </a:r>
            <a:r>
              <a:rPr lang="en-US" altLang="en-US" sz="2400" dirty="0">
                <a:solidFill>
                  <a:schemeClr val="tx1"/>
                </a:solidFill>
                <a:effectLst>
                  <a:outerShdw blurRad="38100" dist="38100" dir="2700000" algn="tl">
                    <a:srgbClr val="000000">
                      <a:alpha val="43137"/>
                    </a:srgbClr>
                  </a:outerShdw>
                </a:effectLst>
                <a:latin typeface="quote-cjk-patch"/>
                <a:cs typeface="+mj-cs"/>
              </a:rPr>
              <a:t>.</a:t>
            </a:r>
          </a:p>
        </p:txBody>
      </p:sp>
    </p:spTree>
    <p:extLst>
      <p:ext uri="{BB962C8B-B14F-4D97-AF65-F5344CB8AC3E}">
        <p14:creationId xmlns:p14="http://schemas.microsoft.com/office/powerpoint/2010/main" val="3576397184"/>
      </p:ext>
    </p:extLst>
  </p:cSld>
  <p:clrMapOvr>
    <a:masterClrMapping/>
  </p:clrMapOvr>
  <p:transition spd="med">
    <p:pull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DOM Recap – What, Why &amp; How</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660648"/>
            <a:ext cx="8876059" cy="1106739"/>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2400" b="0" i="0" dirty="0">
                <a:solidFill>
                  <a:schemeClr val="tx1"/>
                </a:solidFill>
                <a:effectLst>
                  <a:outerShdw blurRad="38100" dist="38100" dir="2700000" algn="tl">
                    <a:srgbClr val="000000">
                      <a:alpha val="43137"/>
                    </a:srgbClr>
                  </a:outerShdw>
                </a:effectLst>
                <a:latin typeface="quote-cjk-patch"/>
                <a:cs typeface="+mj-cs"/>
              </a:rPr>
              <a:t>✅ </a:t>
            </a:r>
            <a:r>
              <a:rPr lang="en-US" sz="2400" b="0" i="0" dirty="0">
                <a:solidFill>
                  <a:schemeClr val="tx1"/>
                </a:solidFill>
                <a:effectLst>
                  <a:outerShdw blurRad="38100" dist="38100" dir="2700000" algn="tl">
                    <a:srgbClr val="000000">
                      <a:alpha val="43137"/>
                    </a:srgbClr>
                  </a:outerShdw>
                </a:effectLst>
                <a:latin typeface="quote-cjk-patch"/>
                <a:cs typeface="+mj-cs"/>
              </a:rPr>
              <a:t>Answer 1 – DOM html</a:t>
            </a:r>
            <a:endParaRPr lang="en-US" sz="2400" dirty="0">
              <a:solidFill>
                <a:schemeClr val="tx1"/>
              </a:solidFill>
              <a:effectLst>
                <a:outerShdw blurRad="38100" dist="38100" dir="2700000" algn="tl">
                  <a:srgbClr val="000000">
                    <a:alpha val="43137"/>
                  </a:srgbClr>
                </a:outerShdw>
              </a:effectLst>
              <a:cs typeface="+mj-cs"/>
            </a:endParaRPr>
          </a:p>
        </p:txBody>
      </p:sp>
      <p:pic>
        <p:nvPicPr>
          <p:cNvPr id="8" name="Picture 7">
            <a:extLst>
              <a:ext uri="{FF2B5EF4-FFF2-40B4-BE49-F238E27FC236}">
                <a16:creationId xmlns:a16="http://schemas.microsoft.com/office/drawing/2014/main" id="{9105C5A8-A210-5082-280A-2E576B2AF701}"/>
              </a:ext>
            </a:extLst>
          </p:cNvPr>
          <p:cNvPicPr>
            <a:picLocks noChangeAspect="1"/>
          </p:cNvPicPr>
          <p:nvPr/>
        </p:nvPicPr>
        <p:blipFill>
          <a:blip r:embed="rId4"/>
          <a:stretch>
            <a:fillRect/>
          </a:stretch>
        </p:blipFill>
        <p:spPr>
          <a:xfrm>
            <a:off x="2931195" y="3039636"/>
            <a:ext cx="6329609" cy="1037141"/>
          </a:xfrm>
          <a:prstGeom prst="rect">
            <a:avLst/>
          </a:prstGeom>
        </p:spPr>
      </p:pic>
      <p:pic>
        <p:nvPicPr>
          <p:cNvPr id="10" name="Picture 9">
            <a:extLst>
              <a:ext uri="{FF2B5EF4-FFF2-40B4-BE49-F238E27FC236}">
                <a16:creationId xmlns:a16="http://schemas.microsoft.com/office/drawing/2014/main" id="{ACEB73E2-1FA2-737C-8929-5EBEF745ED59}"/>
              </a:ext>
            </a:extLst>
          </p:cNvPr>
          <p:cNvPicPr>
            <a:picLocks noChangeAspect="1"/>
          </p:cNvPicPr>
          <p:nvPr/>
        </p:nvPicPr>
        <p:blipFill>
          <a:blip r:embed="rId5"/>
          <a:stretch>
            <a:fillRect/>
          </a:stretch>
        </p:blipFill>
        <p:spPr>
          <a:xfrm>
            <a:off x="2931194" y="4249637"/>
            <a:ext cx="6329609" cy="1568562"/>
          </a:xfrm>
          <a:prstGeom prst="rect">
            <a:avLst/>
          </a:prstGeom>
        </p:spPr>
      </p:pic>
    </p:spTree>
    <p:extLst>
      <p:ext uri="{BB962C8B-B14F-4D97-AF65-F5344CB8AC3E}">
        <p14:creationId xmlns:p14="http://schemas.microsoft.com/office/powerpoint/2010/main" val="1978286210"/>
      </p:ext>
    </p:extLst>
  </p:cSld>
  <p:clrMapOvr>
    <a:masterClrMapping/>
  </p:clrMapOvr>
  <p:transition spd="med">
    <p:pull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Arrays – Data Storage Superpower</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1563660"/>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rtl="1"/>
            <a:r>
              <a:rPr lang="ar-EG" sz="1800" b="0" i="0" dirty="0">
                <a:solidFill>
                  <a:schemeClr val="tx1"/>
                </a:solidFill>
                <a:effectLst>
                  <a:outerShdw blurRad="38100" dist="38100" dir="2700000" algn="tl">
                    <a:srgbClr val="000000">
                      <a:alpha val="43137"/>
                    </a:srgbClr>
                  </a:outerShdw>
                </a:effectLst>
                <a:latin typeface="quote-cjk-patch"/>
                <a:cs typeface="+mj-cs"/>
              </a:rPr>
              <a:t>الـ </a:t>
            </a:r>
            <a:r>
              <a:rPr lang="en-US" sz="1800" b="0" i="0" dirty="0">
                <a:solidFill>
                  <a:schemeClr val="tx1"/>
                </a:solidFill>
                <a:effectLst>
                  <a:outerShdw blurRad="38100" dist="38100" dir="2700000" algn="tl">
                    <a:srgbClr val="000000">
                      <a:alpha val="43137"/>
                    </a:srgbClr>
                  </a:outerShdw>
                </a:effectLst>
                <a:latin typeface="quote-cjk-patch"/>
                <a:cs typeface="+mj-cs"/>
              </a:rPr>
              <a:t>Arrays </a:t>
            </a:r>
            <a:r>
              <a:rPr lang="ar-EG" sz="1800" b="0" i="0" dirty="0">
                <a:solidFill>
                  <a:schemeClr val="tx1"/>
                </a:solidFill>
                <a:effectLst>
                  <a:outerShdw blurRad="38100" dist="38100" dir="2700000" algn="tl">
                    <a:srgbClr val="000000">
                      <a:alpha val="43137"/>
                    </a:srgbClr>
                  </a:outerShdw>
                </a:effectLst>
                <a:latin typeface="quote-cjk-patch"/>
                <a:cs typeface="+mj-cs"/>
              </a:rPr>
              <a:t>بتخلينا نخزن مجموعة بيانات في متغير واحد. بدل ما تعمل متغير لكل عنصر، </a:t>
            </a:r>
            <a:r>
              <a:rPr lang="ar-EG" sz="1800" b="0" i="0" dirty="0" err="1">
                <a:solidFill>
                  <a:schemeClr val="tx1"/>
                </a:solidFill>
                <a:effectLst>
                  <a:outerShdw blurRad="38100" dist="38100" dir="2700000" algn="tl">
                    <a:srgbClr val="000000">
                      <a:alpha val="43137"/>
                    </a:srgbClr>
                  </a:outerShdw>
                </a:effectLst>
                <a:latin typeface="quote-cjk-patch"/>
                <a:cs typeface="+mj-cs"/>
              </a:rPr>
              <a:t>بتحطهم</a:t>
            </a:r>
            <a:r>
              <a:rPr lang="ar-EG" sz="1800" b="0" i="0" dirty="0">
                <a:solidFill>
                  <a:schemeClr val="tx1"/>
                </a:solidFill>
                <a:effectLst>
                  <a:outerShdw blurRad="38100" dist="38100" dir="2700000" algn="tl">
                    <a:srgbClr val="000000">
                      <a:alpha val="43137"/>
                    </a:srgbClr>
                  </a:outerShdw>
                </a:effectLst>
                <a:latin typeface="quote-cjk-patch"/>
                <a:cs typeface="+mj-cs"/>
              </a:rPr>
              <a:t> كلهم في ترتيب. نستخدمها لتخزين المهام، الأسماء، المنتجات… أي حاجة متكررة.</a:t>
            </a:r>
            <a:endParaRPr lang="en-US" sz="1800" dirty="0">
              <a:solidFill>
                <a:schemeClr val="tx1"/>
              </a:solidFill>
              <a:effectLst>
                <a:outerShdw blurRad="38100" dist="38100" dir="2700000" algn="tl">
                  <a:srgbClr val="000000">
                    <a:alpha val="43137"/>
                  </a:srgbClr>
                </a:outerShdw>
              </a:effectLst>
              <a:cs typeface="+mj-cs"/>
            </a:endParaRPr>
          </a:p>
        </p:txBody>
      </p:sp>
      <p:pic>
        <p:nvPicPr>
          <p:cNvPr id="6" name="Picture 5">
            <a:extLst>
              <a:ext uri="{FF2B5EF4-FFF2-40B4-BE49-F238E27FC236}">
                <a16:creationId xmlns:a16="http://schemas.microsoft.com/office/drawing/2014/main" id="{06D374BA-900C-51DC-4235-5A5683D082E8}"/>
              </a:ext>
            </a:extLst>
          </p:cNvPr>
          <p:cNvPicPr>
            <a:picLocks noChangeAspect="1"/>
          </p:cNvPicPr>
          <p:nvPr/>
        </p:nvPicPr>
        <p:blipFill>
          <a:blip r:embed="rId4"/>
          <a:stretch>
            <a:fillRect/>
          </a:stretch>
        </p:blipFill>
        <p:spPr>
          <a:xfrm>
            <a:off x="1657970" y="2800715"/>
            <a:ext cx="4261460" cy="1106739"/>
          </a:xfrm>
          <a:prstGeom prst="rect">
            <a:avLst/>
          </a:prstGeom>
        </p:spPr>
      </p:pic>
      <p:pic>
        <p:nvPicPr>
          <p:cNvPr id="8" name="Picture 7">
            <a:extLst>
              <a:ext uri="{FF2B5EF4-FFF2-40B4-BE49-F238E27FC236}">
                <a16:creationId xmlns:a16="http://schemas.microsoft.com/office/drawing/2014/main" id="{9BF9830F-07CB-0C26-AFE5-B54C9B5A9004}"/>
              </a:ext>
            </a:extLst>
          </p:cNvPr>
          <p:cNvPicPr>
            <a:picLocks noChangeAspect="1"/>
          </p:cNvPicPr>
          <p:nvPr/>
        </p:nvPicPr>
        <p:blipFill>
          <a:blip r:embed="rId5"/>
          <a:stretch>
            <a:fillRect/>
          </a:stretch>
        </p:blipFill>
        <p:spPr>
          <a:xfrm>
            <a:off x="6095998" y="2800715"/>
            <a:ext cx="3943425" cy="1106738"/>
          </a:xfrm>
          <a:prstGeom prst="rect">
            <a:avLst/>
          </a:prstGeom>
        </p:spPr>
      </p:pic>
      <p:pic>
        <p:nvPicPr>
          <p:cNvPr id="10" name="Picture 9">
            <a:extLst>
              <a:ext uri="{FF2B5EF4-FFF2-40B4-BE49-F238E27FC236}">
                <a16:creationId xmlns:a16="http://schemas.microsoft.com/office/drawing/2014/main" id="{1578939B-1162-7194-4D5A-983CC7C93A72}"/>
              </a:ext>
            </a:extLst>
          </p:cNvPr>
          <p:cNvPicPr>
            <a:picLocks noChangeAspect="1"/>
          </p:cNvPicPr>
          <p:nvPr/>
        </p:nvPicPr>
        <p:blipFill>
          <a:blip r:embed="rId6"/>
          <a:stretch>
            <a:fillRect/>
          </a:stretch>
        </p:blipFill>
        <p:spPr>
          <a:xfrm>
            <a:off x="2172659" y="4394976"/>
            <a:ext cx="3232082" cy="1072998"/>
          </a:xfrm>
          <a:prstGeom prst="rect">
            <a:avLst/>
          </a:prstGeom>
        </p:spPr>
      </p:pic>
      <p:pic>
        <p:nvPicPr>
          <p:cNvPr id="12" name="Picture 11">
            <a:extLst>
              <a:ext uri="{FF2B5EF4-FFF2-40B4-BE49-F238E27FC236}">
                <a16:creationId xmlns:a16="http://schemas.microsoft.com/office/drawing/2014/main" id="{369C65D9-E728-8564-94E6-D4E05CDD347C}"/>
              </a:ext>
            </a:extLst>
          </p:cNvPr>
          <p:cNvPicPr>
            <a:picLocks noChangeAspect="1"/>
          </p:cNvPicPr>
          <p:nvPr/>
        </p:nvPicPr>
        <p:blipFill>
          <a:blip r:embed="rId7"/>
          <a:stretch>
            <a:fillRect/>
          </a:stretch>
        </p:blipFill>
        <p:spPr>
          <a:xfrm>
            <a:off x="6095997" y="4568610"/>
            <a:ext cx="3943424" cy="725730"/>
          </a:xfrm>
          <a:prstGeom prst="rect">
            <a:avLst/>
          </a:prstGeom>
        </p:spPr>
      </p:pic>
    </p:spTree>
    <p:extLst>
      <p:ext uri="{BB962C8B-B14F-4D97-AF65-F5344CB8AC3E}">
        <p14:creationId xmlns:p14="http://schemas.microsoft.com/office/powerpoint/2010/main" val="1863771327"/>
      </p:ext>
    </p:extLst>
  </p:cSld>
  <p:clrMapOvr>
    <a:masterClrMapping/>
  </p:clrMapOvr>
  <p:transition spd="med">
    <p:pull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5647C-8FE8-8A99-2F9E-CF86C5F8AE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7B9C40-E991-6295-415D-EACE542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809" y="553911"/>
            <a:ext cx="1106739" cy="1106739"/>
          </a:xfrm>
          <a:prstGeom prst="rect">
            <a:avLst/>
          </a:prstGeom>
        </p:spPr>
      </p:pic>
      <p:sp>
        <p:nvSpPr>
          <p:cNvPr id="4" name="Rectangle 3">
            <a:extLst>
              <a:ext uri="{FF2B5EF4-FFF2-40B4-BE49-F238E27FC236}">
                <a16:creationId xmlns:a16="http://schemas.microsoft.com/office/drawing/2014/main" id="{AE184918-B069-F869-B1BA-7E7A664B23EE}"/>
              </a:ext>
            </a:extLst>
          </p:cNvPr>
          <p:cNvSpPr/>
          <p:nvPr/>
        </p:nvSpPr>
        <p:spPr>
          <a:xfrm>
            <a:off x="1657970" y="754856"/>
            <a:ext cx="8876059" cy="704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029"/>
              </a:spcBef>
              <a:spcAft>
                <a:spcPts val="1029"/>
              </a:spcAft>
            </a:pPr>
            <a:r>
              <a:rPr lang="en-US" sz="2800" dirty="0">
                <a:ln w="0">
                  <a:solidFill>
                    <a:schemeClr val="bg2"/>
                  </a:solidFill>
                </a:ln>
                <a:solidFill>
                  <a:schemeClr val="tx1"/>
                </a:solidFill>
                <a:effectLst>
                  <a:outerShdw blurRad="38100" dist="19050" dir="2700000" algn="tl" rotWithShape="0">
                    <a:schemeClr val="dk1">
                      <a:alpha val="40000"/>
                    </a:schemeClr>
                  </a:outerShdw>
                </a:effectLst>
                <a:latin typeface="quote-cjk-patch"/>
              </a:rPr>
              <a:t>Day 4:  DOM Recap – What, Why &amp; How</a:t>
            </a:r>
          </a:p>
        </p:txBody>
      </p:sp>
      <p:pic>
        <p:nvPicPr>
          <p:cNvPr id="5" name="Picture 4">
            <a:extLst>
              <a:ext uri="{FF2B5EF4-FFF2-40B4-BE49-F238E27FC236}">
                <a16:creationId xmlns:a16="http://schemas.microsoft.com/office/drawing/2014/main" id="{F672BDFC-4FF6-3E22-D785-645E51F4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38" y="553910"/>
            <a:ext cx="1106739" cy="1106739"/>
          </a:xfrm>
          <a:prstGeom prst="rect">
            <a:avLst/>
          </a:prstGeom>
        </p:spPr>
      </p:pic>
      <p:sp>
        <p:nvSpPr>
          <p:cNvPr id="14" name="Rectangle: Rounded Corners 13">
            <a:extLst>
              <a:ext uri="{FF2B5EF4-FFF2-40B4-BE49-F238E27FC236}">
                <a16:creationId xmlns:a16="http://schemas.microsoft.com/office/drawing/2014/main" id="{3DC2CE27-9982-DB90-BCC1-8FD7EF36C979}"/>
              </a:ext>
            </a:extLst>
          </p:cNvPr>
          <p:cNvSpPr/>
          <p:nvPr/>
        </p:nvSpPr>
        <p:spPr>
          <a:xfrm>
            <a:off x="1657970" y="2030799"/>
            <a:ext cx="8876059" cy="88616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ar-EG" sz="3600" b="0" i="0" dirty="0">
                <a:solidFill>
                  <a:schemeClr val="tx1"/>
                </a:solidFill>
                <a:effectLst>
                  <a:outerShdw blurRad="38100" dist="38100" dir="2700000" algn="tl">
                    <a:srgbClr val="000000">
                      <a:alpha val="43137"/>
                    </a:srgbClr>
                  </a:outerShdw>
                </a:effectLst>
                <a:latin typeface="quote-cjk-patch"/>
                <a:cs typeface="+mj-cs"/>
              </a:rPr>
              <a:t>🧠 </a:t>
            </a:r>
            <a:r>
              <a:rPr lang="en-US" sz="3600" b="0" i="0" dirty="0">
                <a:solidFill>
                  <a:schemeClr val="tx1"/>
                </a:solidFill>
                <a:effectLst>
                  <a:outerShdw blurRad="38100" dist="38100" dir="2700000" algn="tl">
                    <a:srgbClr val="000000">
                      <a:alpha val="43137"/>
                    </a:srgbClr>
                  </a:outerShdw>
                </a:effectLst>
                <a:latin typeface="quote-cjk-patch"/>
                <a:cs typeface="+mj-cs"/>
              </a:rPr>
              <a:t>Task 2 – Arrays</a:t>
            </a:r>
            <a:endParaRPr lang="en-US" sz="3600" dirty="0">
              <a:solidFill>
                <a:schemeClr val="tx1"/>
              </a:solidFill>
              <a:effectLst>
                <a:outerShdw blurRad="38100" dist="38100" dir="2700000" algn="tl">
                  <a:srgbClr val="000000">
                    <a:alpha val="43137"/>
                  </a:srgbClr>
                </a:outerShdw>
              </a:effectLst>
              <a:cs typeface="+mj-cs"/>
            </a:endParaRPr>
          </a:p>
        </p:txBody>
      </p:sp>
      <p:sp>
        <p:nvSpPr>
          <p:cNvPr id="7" name="Rectangle 6">
            <a:extLst>
              <a:ext uri="{FF2B5EF4-FFF2-40B4-BE49-F238E27FC236}">
                <a16:creationId xmlns:a16="http://schemas.microsoft.com/office/drawing/2014/main" id="{2A062D30-EBF1-6455-EB44-101666C73E8E}"/>
              </a:ext>
            </a:extLst>
          </p:cNvPr>
          <p:cNvSpPr/>
          <p:nvPr/>
        </p:nvSpPr>
        <p:spPr>
          <a:xfrm>
            <a:off x="1688203" y="3287109"/>
            <a:ext cx="8845826" cy="25747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R="0" lvl="0" indent="0" algn="r" rtl="1" fontAlgn="base">
              <a:lnSpc>
                <a:spcPct val="100000"/>
              </a:lnSpc>
              <a:spcBef>
                <a:spcPct val="0"/>
              </a:spcBef>
              <a:spcAft>
                <a:spcPct val="0"/>
              </a:spcAft>
              <a:buClrTx/>
              <a:buSzTx/>
              <a:buFontTx/>
              <a:buNone/>
              <a:tabLst/>
            </a:pPr>
            <a:r>
              <a:rPr lang="en-US" altLang="en-US" sz="2400" dirty="0">
                <a:solidFill>
                  <a:schemeClr val="tx1"/>
                </a:solidFill>
                <a:effectLst>
                  <a:outerShdw blurRad="38100" dist="38100" dir="2700000" algn="tl">
                    <a:srgbClr val="000000">
                      <a:alpha val="43137"/>
                    </a:srgbClr>
                  </a:outerShdw>
                </a:effectLst>
                <a:latin typeface="quote-cjk-patch"/>
                <a:cs typeface="+mj-cs"/>
              </a:rPr>
              <a:t>❓ </a:t>
            </a:r>
            <a:r>
              <a:rPr lang="ar-EG" altLang="en-US" sz="2400" dirty="0">
                <a:solidFill>
                  <a:schemeClr val="tx1"/>
                </a:solidFill>
                <a:effectLst>
                  <a:outerShdw blurRad="38100" dist="38100" dir="2700000" algn="tl">
                    <a:srgbClr val="000000">
                      <a:alpha val="43137"/>
                    </a:srgbClr>
                  </a:outerShdw>
                </a:effectLst>
                <a:latin typeface="quote-cjk-patch"/>
                <a:cs typeface="+mj-cs"/>
              </a:rPr>
              <a:t>السؤال:</a:t>
            </a:r>
            <a:endParaRPr lang="en-US" altLang="en-US" sz="2400" dirty="0">
              <a:solidFill>
                <a:schemeClr val="tx1"/>
              </a:solidFill>
              <a:effectLst>
                <a:outerShdw blurRad="38100" dist="38100" dir="2700000" algn="tl">
                  <a:srgbClr val="000000">
                    <a:alpha val="43137"/>
                  </a:srgbClr>
                </a:outerShdw>
              </a:effectLst>
              <a:latin typeface="quote-cjk-patch"/>
              <a:cs typeface="+mj-cs"/>
            </a:endParaRPr>
          </a:p>
          <a:p>
            <a:pPr lvl="2" algn="r" rtl="1" fontAlgn="base">
              <a:spcBef>
                <a:spcPct val="0"/>
              </a:spcBef>
              <a:spcAft>
                <a:spcPct val="0"/>
              </a:spcAft>
            </a:pPr>
            <a:r>
              <a:rPr lang="ar-EG" altLang="en-US" sz="2400" dirty="0">
                <a:solidFill>
                  <a:schemeClr val="tx1"/>
                </a:solidFill>
                <a:effectLst>
                  <a:outerShdw blurRad="38100" dist="38100" dir="2700000" algn="tl">
                    <a:srgbClr val="000000">
                      <a:alpha val="43137"/>
                    </a:srgbClr>
                  </a:outerShdw>
                </a:effectLst>
                <a:latin typeface="quote-cjk-patch"/>
                <a:cs typeface="+mj-cs"/>
              </a:rPr>
              <a:t>أنشئ مصفوفة تحتوي على 4 ألوان، ثم أضف لون خامس، واطبع أول لون وآخر لون فيها.</a:t>
            </a:r>
            <a:endParaRPr lang="en-US" altLang="en-US" sz="2400" dirty="0">
              <a:solidFill>
                <a:schemeClr val="tx1"/>
              </a:solidFill>
              <a:effectLst>
                <a:outerShdw blurRad="38100" dist="38100" dir="2700000" algn="tl">
                  <a:srgbClr val="000000">
                    <a:alpha val="43137"/>
                  </a:srgbClr>
                </a:outerShdw>
              </a:effectLst>
              <a:latin typeface="quote-cjk-patch"/>
              <a:cs typeface="+mj-cs"/>
            </a:endParaRPr>
          </a:p>
        </p:txBody>
      </p:sp>
    </p:spTree>
    <p:extLst>
      <p:ext uri="{BB962C8B-B14F-4D97-AF65-F5344CB8AC3E}">
        <p14:creationId xmlns:p14="http://schemas.microsoft.com/office/powerpoint/2010/main" val="1710069854"/>
      </p:ext>
    </p:extLst>
  </p:cSld>
  <p:clrMapOvr>
    <a:masterClrMapping/>
  </p:clrMapOvr>
  <p:transition spd="med">
    <p:pull dir="u"/>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437" row="0">
    <wetp:webextensionref xmlns:r="http://schemas.openxmlformats.org/officeDocument/2006/relationships" r:id="rId1"/>
  </wetp:taskpane>
  <wetp:taskpane dockstate="right" visibility="0" width="438" row="0">
    <wetp:webextensionref xmlns:r="http://schemas.openxmlformats.org/officeDocument/2006/relationships" r:id="rId2"/>
  </wetp:taskpane>
  <wetp:taskpane dockstate="right" visibility="0" width="438" row="1">
    <wetp:webextensionref xmlns:r="http://schemas.openxmlformats.org/officeDocument/2006/relationships" r:id="rId3"/>
  </wetp:taskpane>
  <wetp:taskpane dockstate="right" visibility="0" width="438" row="0">
    <wetp:webextensionref xmlns:r="http://schemas.openxmlformats.org/officeDocument/2006/relationships" r:id="rId4"/>
  </wetp:taskpane>
</wetp:taskpanes>
</file>

<file path=ppt/webextensions/webextension1.xml><?xml version="1.0" encoding="utf-8"?>
<we:webextension xmlns:we="http://schemas.microsoft.com/office/webextensions/webextension/2010/11" id="{69919FC3-BF3D-40B1-9520-23B4D2182837}">
  <we:reference id="wa104380907" version="3.1.0.0" store="en-US" storeType="OMEX"/>
  <we:alternateReferences>
    <we:reference id="wa104380907" version="3.1.0.0" store="wa104380907"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FE3CFA8E-480B-4E31-9582-8E31B797B93E}">
  <we:reference id="wa104051163" version="1.2.0.3" store="en-US" storeType="OMEX"/>
  <we:alternateReferences>
    <we:reference id="WA104051163" version="1.2.0.3" store=""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CD6C9E13-0760-49D4-BBA2-66BE35F524CB}">
  <we:reference id="wa200003220" version="1.0.0.0" store="en-US" storeType="OMEX"/>
  <we:alternateReferences>
    <we:reference id="wa200003220" version="1.0.0.0" store="wa200003220"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B2F350B8-3966-489D-950D-E77135AE65A1}">
  <we:reference id="wa200000113" version="1.0.0.0" store="en-US" storeType="OMEX"/>
  <we:alternateReferences>
    <we:reference id="wa200000113" version="1.0.0.0" store="wa20000011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Organic</Template>
  <TotalTime>16486</TotalTime>
  <Words>6352</Words>
  <Application>Microsoft Office PowerPoint</Application>
  <PresentationFormat>Widescreen</PresentationFormat>
  <Paragraphs>395</Paragraphs>
  <Slides>36</Slides>
  <Notes>31</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Cambria Math</vt:lpstr>
      <vt:lpstr>Garamond</vt:lpstr>
      <vt:lpstr>quote-cjk-patch</vt:lpstr>
      <vt:lpstr>Organic</vt:lpstr>
      <vt:lpstr>Web Development front-end native stack</vt:lpstr>
      <vt:lpstr>Js intro</vt:lpstr>
      <vt:lpstr>Instructors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port</dc:title>
  <dc:creator>Ahmed Abubakr</dc:creator>
  <cp:keywords>Day 4</cp:keywords>
  <cp:lastModifiedBy>CS</cp:lastModifiedBy>
  <cp:revision>217</cp:revision>
  <dcterms:created xsi:type="dcterms:W3CDTF">2020-11-16T17:20:29Z</dcterms:created>
  <dcterms:modified xsi:type="dcterms:W3CDTF">2025-07-01T00:37:22Z</dcterms:modified>
</cp:coreProperties>
</file>